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League Spartan" charset="1" panose="00000800000000000000"/>
      <p:regular r:id="rId31"/>
    </p:embeddedFont>
    <p:embeddedFont>
      <p:font typeface="Helios" charset="1" panose="020B0504020202020204"/>
      <p:regular r:id="rId32"/>
    </p:embeddedFont>
    <p:embeddedFont>
      <p:font typeface="Inter" charset="1" panose="020B0502030000000004"/>
      <p:regular r:id="rId33"/>
    </p:embeddedFont>
    <p:embeddedFont>
      <p:font typeface="Inter Bold" charset="1" panose="020B08020300000000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https://mentorship-guidance.github.io/fire_group_energy_efficiency__documentation/index.html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energy.ca.gov/data-reports/energy-almanac/california-electricity-data/2022-total-system-electric-generation" TargetMode="External" Type="http://schemas.openxmlformats.org/officeDocument/2006/relationships/hyperlink"/><Relationship Id="rId3" Target="https://www.eia.gov/state/?sid=CA#tabs-1" TargetMode="External" Type="http://schemas.openxmlformats.org/officeDocument/2006/relationships/hyperlink"/><Relationship Id="rId4" Target="https://www.eia.gov/energyexplained/electricity/electricity-in-the-us-generation-capacity-and-sales.php#:~:text=The%20U.S.%20Energy%20Information%20Administration,%2C%20of%20electricity%2Dgeneration%20capacity." TargetMode="External" Type="http://schemas.openxmlformats.org/officeDocument/2006/relationships/hyperlink"/><Relationship Id="rId5" Target="https://en.wikipedia.org/wiki/Renewable_energy_in_the_United_States" TargetMode="External" Type="http://schemas.openxmlformats.org/officeDocument/2006/relationships/hyperlink"/><Relationship Id="rId6" Target="https://en.wikipedia.org/wiki/Solar_power_in_California#:~:text=At%20the%20end%20of%202023,of%20the%20state's%20electricity%20generation." TargetMode="External" Type="http://schemas.openxmlformats.org/officeDocument/2006/relationships/hyperlink"/><Relationship Id="rId7" Target="https://www.eia.gov/state/?sid=TX#tabs-2" TargetMode="External" Type="http://schemas.openxmlformats.org/officeDocument/2006/relationships/hyperlink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89738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6494" y="0"/>
            <a:ext cx="18520038" cy="10287000"/>
            <a:chOff x="0" y="0"/>
            <a:chExt cx="487770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77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77705">
                  <a:moveTo>
                    <a:pt x="0" y="0"/>
                  </a:moveTo>
                  <a:lnTo>
                    <a:pt x="4877705" y="0"/>
                  </a:lnTo>
                  <a:lnTo>
                    <a:pt x="4877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7770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4810163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214894" y="0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31958" y="3305121"/>
            <a:ext cx="11424084" cy="377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8"/>
              </a:lnSpc>
            </a:pPr>
            <a:r>
              <a:rPr lang="en-US" sz="12039" spc="28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ENERGY</a:t>
            </a:r>
          </a:p>
          <a:p>
            <a:pPr algn="ctr">
              <a:lnSpc>
                <a:spcPts val="14928"/>
              </a:lnSpc>
            </a:pPr>
            <a:r>
              <a:rPr lang="en-US" sz="12039" spc="28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EFFICIENCY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32009" y="7025196"/>
            <a:ext cx="6423981" cy="49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spc="172">
                <a:solidFill>
                  <a:srgbClr val="365679"/>
                </a:solidFill>
                <a:latin typeface="Helios"/>
                <a:ea typeface="Helios"/>
                <a:cs typeface="Helios"/>
                <a:sym typeface="Helios"/>
              </a:rPr>
              <a:t>REGION LEVEL MAPPING (U.S.)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5251447" y="-1177318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7724" y="1319952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008607" y="5258722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5" y="0"/>
                </a:lnTo>
                <a:lnTo>
                  <a:pt x="6073105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628439"/>
            <a:ext cx="18260055" cy="7030121"/>
          </a:xfrm>
          <a:custGeom>
            <a:avLst/>
            <a:gdLst/>
            <a:ahLst/>
            <a:cxnLst/>
            <a:rect r="r" b="b" t="t" l="l"/>
            <a:pathLst>
              <a:path h="7030121" w="18260055">
                <a:moveTo>
                  <a:pt x="0" y="0"/>
                </a:moveTo>
                <a:lnTo>
                  <a:pt x="18260055" y="0"/>
                </a:lnTo>
                <a:lnTo>
                  <a:pt x="18260055" y="7030122"/>
                </a:lnTo>
                <a:lnTo>
                  <a:pt x="0" y="7030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724" y="146790"/>
            <a:ext cx="108441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Technical 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488" y="0"/>
            <a:ext cx="18576975" cy="10287000"/>
          </a:xfrm>
          <a:custGeom>
            <a:avLst/>
            <a:gdLst/>
            <a:ahLst/>
            <a:cxnLst/>
            <a:rect r="r" b="b" t="t" l="l"/>
            <a:pathLst>
              <a:path h="10287000" w="18576975">
                <a:moveTo>
                  <a:pt x="0" y="0"/>
                </a:moveTo>
                <a:lnTo>
                  <a:pt x="18576976" y="0"/>
                </a:lnTo>
                <a:lnTo>
                  <a:pt x="185769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42360" y="1621778"/>
            <a:ext cx="2315587" cy="0"/>
          </a:xfrm>
          <a:prstGeom prst="line">
            <a:avLst/>
          </a:prstGeom>
          <a:ln cap="flat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7313848">
            <a:off x="-1407213" y="8915289"/>
            <a:ext cx="2814427" cy="1792805"/>
            <a:chOff x="0" y="0"/>
            <a:chExt cx="861066" cy="5485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1066" cy="548504"/>
            </a:xfrm>
            <a:custGeom>
              <a:avLst/>
              <a:gdLst/>
              <a:ahLst/>
              <a:cxnLst/>
              <a:rect r="r" b="b" t="t" l="l"/>
              <a:pathLst>
                <a:path h="548504" w="861066">
                  <a:moveTo>
                    <a:pt x="430533" y="0"/>
                  </a:moveTo>
                  <a:lnTo>
                    <a:pt x="861066" y="548504"/>
                  </a:lnTo>
                  <a:lnTo>
                    <a:pt x="0" y="548504"/>
                  </a:lnTo>
                  <a:lnTo>
                    <a:pt x="430533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4542" y="207037"/>
              <a:ext cx="591983" cy="30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744616" y="4606641"/>
            <a:ext cx="3514684" cy="5097320"/>
          </a:xfrm>
          <a:custGeom>
            <a:avLst/>
            <a:gdLst/>
            <a:ahLst/>
            <a:cxnLst/>
            <a:rect r="r" b="b" t="t" l="l"/>
            <a:pathLst>
              <a:path h="5097320" w="3514684">
                <a:moveTo>
                  <a:pt x="0" y="0"/>
                </a:moveTo>
                <a:lnTo>
                  <a:pt x="3514684" y="0"/>
                </a:lnTo>
                <a:lnTo>
                  <a:pt x="3514684" y="5097321"/>
                </a:lnTo>
                <a:lnTo>
                  <a:pt x="0" y="5097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108352"/>
            <a:ext cx="6452592" cy="2403907"/>
          </a:xfrm>
          <a:custGeom>
            <a:avLst/>
            <a:gdLst/>
            <a:ahLst/>
            <a:cxnLst/>
            <a:rect r="r" b="b" t="t" l="l"/>
            <a:pathLst>
              <a:path h="2403907" w="6452592">
                <a:moveTo>
                  <a:pt x="0" y="0"/>
                </a:moveTo>
                <a:lnTo>
                  <a:pt x="6452592" y="0"/>
                </a:lnTo>
                <a:lnTo>
                  <a:pt x="6452592" y="2403907"/>
                </a:lnTo>
                <a:lnTo>
                  <a:pt x="0" y="2403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65468"/>
            <a:ext cx="14879300" cy="91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5699" spc="136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U.S. Energy Efficiency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87540" y="2781637"/>
            <a:ext cx="7720460" cy="112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7"/>
              </a:lnSpc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Energy Efficiency Scale</a:t>
            </a:r>
          </a:p>
          <a:p>
            <a:pPr algn="l">
              <a:lnSpc>
                <a:spcPts val="3047"/>
              </a:lnSpc>
            </a:pPr>
          </a:p>
          <a:p>
            <a:pPr algn="l">
              <a:lnSpc>
                <a:spcPts val="3047"/>
              </a:lnSpc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Efficiency = Total Consumption / Total Generation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5713" y="4922633"/>
            <a:ext cx="12974295" cy="4657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3"/>
              </a:lnSpc>
            </a:pPr>
            <a:r>
              <a:rPr lang="en-US" sz="189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New York (124%):</a:t>
            </a:r>
            <a:r>
              <a:rPr lang="en-US" sz="189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Dense population and high demand outstrip local generation; renewables still expanding, so imports fill gaps.</a:t>
            </a:r>
          </a:p>
          <a:p>
            <a:pPr algn="just">
              <a:lnSpc>
                <a:spcPts val="2653"/>
              </a:lnSpc>
            </a:pPr>
            <a:r>
              <a:rPr lang="en-US" sz="189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</a:p>
          <a:p>
            <a:pPr algn="just">
              <a:lnSpc>
                <a:spcPts val="2653"/>
              </a:lnSpc>
            </a:pPr>
            <a:r>
              <a:rPr lang="en-US" sz="189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New England (120%):</a:t>
            </a:r>
            <a:r>
              <a:rPr lang="en-US" sz="189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High winter heating demand and gas supply limits lead to frequent imports; older infrastructure restricts local capacity.</a:t>
            </a:r>
          </a:p>
          <a:p>
            <a:pPr algn="just">
              <a:lnSpc>
                <a:spcPts val="2653"/>
              </a:lnSpc>
            </a:pPr>
            <a:r>
              <a:rPr lang="en-US" sz="189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just">
              <a:lnSpc>
                <a:spcPts val="2653"/>
              </a:lnSpc>
            </a:pPr>
            <a:r>
              <a:rPr lang="en-US" sz="189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California (116%):</a:t>
            </a:r>
            <a:r>
              <a:rPr lang="en-US" sz="189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Extreme cooling demand and intermittent renewables create shortages, with wildfire-related limits on transmission increasing imports.</a:t>
            </a:r>
          </a:p>
          <a:p>
            <a:pPr algn="just">
              <a:lnSpc>
                <a:spcPts val="2653"/>
              </a:lnSpc>
            </a:pPr>
            <a:r>
              <a:rPr lang="en-US" sz="189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just">
              <a:lnSpc>
                <a:spcPts val="2653"/>
              </a:lnSpc>
            </a:pPr>
            <a:r>
              <a:rPr lang="en-US" sz="189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Midwest (113%): </a:t>
            </a:r>
            <a:r>
              <a:rPr lang="en-US" sz="189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Industrial and winter heating demands exceed local supply, with wind intermittency adding to import needs.</a:t>
            </a:r>
          </a:p>
          <a:p>
            <a:pPr algn="just">
              <a:lnSpc>
                <a:spcPts val="2653"/>
              </a:lnSpc>
            </a:pPr>
            <a:r>
              <a:rPr lang="en-US" sz="189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just">
              <a:lnSpc>
                <a:spcPts val="2653"/>
              </a:lnSpc>
            </a:pPr>
            <a:r>
              <a:rPr lang="en-US" b="true" sz="189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Southwest (102%):</a:t>
            </a:r>
            <a:r>
              <a:rPr lang="en-US" sz="189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Intense summer cooling and rapid growth outpace generation; solar gaps after sunset require imports.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568" y="0"/>
            <a:ext cx="18535135" cy="10287000"/>
          </a:xfrm>
          <a:custGeom>
            <a:avLst/>
            <a:gdLst/>
            <a:ahLst/>
            <a:cxnLst/>
            <a:rect r="r" b="b" t="t" l="l"/>
            <a:pathLst>
              <a:path h="10287000" w="18535135">
                <a:moveTo>
                  <a:pt x="0" y="0"/>
                </a:moveTo>
                <a:lnTo>
                  <a:pt x="18535136" y="0"/>
                </a:lnTo>
                <a:lnTo>
                  <a:pt x="185351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42360" y="1621778"/>
            <a:ext cx="2315587" cy="0"/>
          </a:xfrm>
          <a:prstGeom prst="line">
            <a:avLst/>
          </a:prstGeom>
          <a:ln cap="flat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960304"/>
            <a:ext cx="6718629" cy="4086499"/>
          </a:xfrm>
          <a:custGeom>
            <a:avLst/>
            <a:gdLst/>
            <a:ahLst/>
            <a:cxnLst/>
            <a:rect r="r" b="b" t="t" l="l"/>
            <a:pathLst>
              <a:path h="4086499" w="6718629">
                <a:moveTo>
                  <a:pt x="0" y="0"/>
                </a:moveTo>
                <a:lnTo>
                  <a:pt x="6718629" y="0"/>
                </a:lnTo>
                <a:lnTo>
                  <a:pt x="6718629" y="4086499"/>
                </a:lnTo>
                <a:lnTo>
                  <a:pt x="0" y="4086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57" b="-2992"/>
            </a:stretch>
          </a:blipFill>
        </p:spPr>
      </p:sp>
      <p:grpSp>
        <p:nvGrpSpPr>
          <p:cNvPr name="Group 7" id="7"/>
          <p:cNvGrpSpPr/>
          <p:nvPr/>
        </p:nvGrpSpPr>
        <p:grpSpPr>
          <a:xfrm rot="-7313848">
            <a:off x="-1407213" y="8915289"/>
            <a:ext cx="2814427" cy="1792805"/>
            <a:chOff x="0" y="0"/>
            <a:chExt cx="861066" cy="5485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1066" cy="548504"/>
            </a:xfrm>
            <a:custGeom>
              <a:avLst/>
              <a:gdLst/>
              <a:ahLst/>
              <a:cxnLst/>
              <a:rect r="r" b="b" t="t" l="l"/>
              <a:pathLst>
                <a:path h="548504" w="861066">
                  <a:moveTo>
                    <a:pt x="430533" y="0"/>
                  </a:moveTo>
                  <a:lnTo>
                    <a:pt x="861066" y="548504"/>
                  </a:lnTo>
                  <a:lnTo>
                    <a:pt x="0" y="548504"/>
                  </a:lnTo>
                  <a:lnTo>
                    <a:pt x="430533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4542" y="207037"/>
              <a:ext cx="591983" cy="30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636706" y="5404345"/>
            <a:ext cx="8327269" cy="4260124"/>
          </a:xfrm>
          <a:custGeom>
            <a:avLst/>
            <a:gdLst/>
            <a:ahLst/>
            <a:cxnLst/>
            <a:rect r="r" b="b" t="t" l="l"/>
            <a:pathLst>
              <a:path h="4260124" w="8327269">
                <a:moveTo>
                  <a:pt x="0" y="0"/>
                </a:moveTo>
                <a:lnTo>
                  <a:pt x="8327269" y="0"/>
                </a:lnTo>
                <a:lnTo>
                  <a:pt x="8327269" y="4260124"/>
                </a:lnTo>
                <a:lnTo>
                  <a:pt x="0" y="426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6" r="-3350" b="-78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65468"/>
            <a:ext cx="13255013" cy="91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5699" spc="136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 Energy Generation Insights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36706" y="2354064"/>
            <a:ext cx="8228444" cy="25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9396" indent="-229698" lvl="1">
              <a:lnSpc>
                <a:spcPts val="2978"/>
              </a:lnSpc>
              <a:buFont typeface="Arial"/>
              <a:buChar char="•"/>
            </a:pPr>
            <a:r>
              <a:rPr lang="en-US" sz="2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 of 2023, the </a:t>
            </a:r>
            <a:r>
              <a:rPr lang="en-US" b="true" sz="212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United States</a:t>
            </a:r>
            <a:r>
              <a:rPr lang="en-US" sz="2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has the </a:t>
            </a:r>
            <a:r>
              <a:rPr lang="en-US" b="true" sz="212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second-largest electricity sector</a:t>
            </a:r>
            <a:r>
              <a:rPr lang="en-US" sz="2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the world, following China, generating 4.4 billion MWh of energy, which accounts for approximately </a:t>
            </a:r>
            <a:r>
              <a:rPr lang="en-US" b="true" sz="212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1.8% of its GDP</a:t>
            </a:r>
            <a:r>
              <a:rPr lang="en-US" sz="2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459396" indent="-229698" lvl="1">
              <a:lnSpc>
                <a:spcPts val="2978"/>
              </a:lnSpc>
              <a:buFont typeface="Arial"/>
              <a:buChar char="•"/>
            </a:pPr>
            <a:r>
              <a:rPr lang="en-US" sz="2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sudden </a:t>
            </a:r>
            <a:r>
              <a:rPr lang="en-US" b="true" sz="212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decrease in energy production </a:t>
            </a:r>
            <a:r>
              <a:rPr lang="en-US" sz="2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from </a:t>
            </a:r>
            <a:r>
              <a:rPr lang="en-US" b="true" sz="212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2019 to 2020</a:t>
            </a:r>
            <a:r>
              <a:rPr lang="en-US" sz="2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around 5-6%, was largely attributed to the </a:t>
            </a:r>
            <a:r>
              <a:rPr lang="en-US" b="true" sz="212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COVID-19</a:t>
            </a:r>
            <a:r>
              <a:rPr lang="en-US" sz="21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lockdown.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2360" y="6380178"/>
            <a:ext cx="7138726" cy="380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7963" indent="-233982" lvl="1">
              <a:lnSpc>
                <a:spcPts val="3034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2023, 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California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was the </a:t>
            </a:r>
            <a:r>
              <a:rPr lang="en-US" b="true" sz="216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second-largest electricity consumer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the United States. </a:t>
            </a:r>
          </a:p>
          <a:p>
            <a:pPr algn="l" marL="467963" indent="-233982" lvl="1">
              <a:lnSpc>
                <a:spcPts val="3034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California </a:t>
            </a:r>
            <a:r>
              <a:rPr lang="en-US" b="true" sz="216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imported more electricity 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 any other state. </a:t>
            </a:r>
          </a:p>
          <a:p>
            <a:pPr algn="l" marL="467963" indent="-233982" lvl="1">
              <a:lnSpc>
                <a:spcPts val="3034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Approximately </a:t>
            </a:r>
            <a:r>
              <a:rPr lang="en-US" b="true" sz="216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30% of California's electricity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came from out-of-state sources. </a:t>
            </a:r>
          </a:p>
          <a:p>
            <a:pPr algn="l" marL="467963" indent="-233982" lvl="1">
              <a:lnSpc>
                <a:spcPts val="3034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majority 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 these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electricity 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imports 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came from the </a:t>
            </a:r>
            <a:r>
              <a:rPr lang="en-US" b="true" sz="216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Southwest 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 </a:t>
            </a:r>
            <a:r>
              <a:rPr lang="en-US" b="true" sz="216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Northwest </a:t>
            </a: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regions. </a:t>
            </a:r>
          </a:p>
          <a:p>
            <a:pPr algn="l">
              <a:lnSpc>
                <a:spcPts val="3034"/>
              </a:lnSpc>
            </a:pPr>
            <a:r>
              <a:rPr lang="en-US" sz="21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30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42360" y="1621778"/>
            <a:ext cx="2315587" cy="0"/>
          </a:xfrm>
          <a:prstGeom prst="line">
            <a:avLst/>
          </a:prstGeom>
          <a:ln cap="flat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7313848">
            <a:off x="-1407213" y="8915289"/>
            <a:ext cx="2814427" cy="1792805"/>
            <a:chOff x="0" y="0"/>
            <a:chExt cx="861066" cy="5485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1066" cy="548504"/>
            </a:xfrm>
            <a:custGeom>
              <a:avLst/>
              <a:gdLst/>
              <a:ahLst/>
              <a:cxnLst/>
              <a:rect r="r" b="b" t="t" l="l"/>
              <a:pathLst>
                <a:path h="548504" w="861066">
                  <a:moveTo>
                    <a:pt x="430533" y="0"/>
                  </a:moveTo>
                  <a:lnTo>
                    <a:pt x="861066" y="548504"/>
                  </a:lnTo>
                  <a:lnTo>
                    <a:pt x="0" y="548504"/>
                  </a:lnTo>
                  <a:lnTo>
                    <a:pt x="430533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4542" y="207037"/>
              <a:ext cx="591983" cy="30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2360" y="2101047"/>
            <a:ext cx="9761665" cy="1807483"/>
          </a:xfrm>
          <a:custGeom>
            <a:avLst/>
            <a:gdLst/>
            <a:ahLst/>
            <a:cxnLst/>
            <a:rect r="r" b="b" t="t" l="l"/>
            <a:pathLst>
              <a:path h="1807483" w="9761665">
                <a:moveTo>
                  <a:pt x="0" y="0"/>
                </a:moveTo>
                <a:lnTo>
                  <a:pt x="9761666" y="0"/>
                </a:lnTo>
                <a:lnTo>
                  <a:pt x="9761666" y="1807483"/>
                </a:lnTo>
                <a:lnTo>
                  <a:pt x="0" y="1807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06" r="0" b="-130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65468"/>
            <a:ext cx="14879300" cy="91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5699" spc="136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U.S. Electricity Generation by Source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8367" y="5062970"/>
            <a:ext cx="7169983" cy="188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2023, about </a:t>
            </a:r>
            <a:r>
              <a:rPr lang="en-US" b="true" sz="217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60% </a:t>
            </a: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 U.S. </a:t>
            </a:r>
            <a:r>
              <a:rPr lang="en-US" b="true" sz="217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utility-scale electricity generation </a:t>
            </a: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was produced from </a:t>
            </a:r>
            <a:r>
              <a:rPr lang="en-US" b="true" sz="217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fossil fuels </a:t>
            </a: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(coal, natural gas, and petroleum), about </a:t>
            </a:r>
            <a:r>
              <a:rPr lang="en-US" b="true" sz="217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19%</a:t>
            </a: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was from </a:t>
            </a:r>
            <a:r>
              <a:rPr lang="en-US" b="true" sz="217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nuclear </a:t>
            </a: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energy, and about </a:t>
            </a:r>
            <a:r>
              <a:rPr lang="en-US" b="true" sz="217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21%</a:t>
            </a: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was from </a:t>
            </a:r>
            <a:r>
              <a:rPr lang="en-US" b="true" sz="217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renewable</a:t>
            </a: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energy sources.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08006" y="4226664"/>
            <a:ext cx="6851294" cy="541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120" indent="-224560" lvl="1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top three regions 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contributing the most to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renewable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energy generation in the United States are the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Northwest, California, and the Texas 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region.</a:t>
            </a:r>
          </a:p>
          <a:p>
            <a:pPr algn="l">
              <a:lnSpc>
                <a:spcPts val="2912"/>
              </a:lnSpc>
            </a:pPr>
          </a:p>
          <a:p>
            <a:pPr algn="l" marL="449120" indent="-224560" lvl="1">
              <a:lnSpc>
                <a:spcPts val="2912"/>
              </a:lnSpc>
              <a:buFont typeface="Arial"/>
              <a:buChar char="•"/>
            </a:pP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Northwest: 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This region generates approximately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50% 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 its energy from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renewable 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sources, with more than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65%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coming from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hydroelectric power 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 around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25%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from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wind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energy.</a:t>
            </a:r>
          </a:p>
          <a:p>
            <a:pPr algn="l">
              <a:lnSpc>
                <a:spcPts val="2912"/>
              </a:lnSpc>
            </a:pPr>
          </a:p>
          <a:p>
            <a:pPr algn="l" marL="449120" indent="-224560" lvl="1">
              <a:lnSpc>
                <a:spcPts val="2912"/>
              </a:lnSpc>
              <a:buFont typeface="Arial"/>
              <a:buChar char="•"/>
            </a:pP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California: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California produces about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45%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 its energy from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renewables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with the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majority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 this coming from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solar 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power.  By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2045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California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aims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achieve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100% renewable energy generation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42360" y="1498753"/>
            <a:ext cx="2315587" cy="0"/>
          </a:xfrm>
          <a:prstGeom prst="line">
            <a:avLst/>
          </a:prstGeom>
          <a:ln cap="flat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7313848">
            <a:off x="-1407213" y="8915289"/>
            <a:ext cx="2814427" cy="1792805"/>
            <a:chOff x="0" y="0"/>
            <a:chExt cx="861066" cy="5485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1066" cy="548504"/>
            </a:xfrm>
            <a:custGeom>
              <a:avLst/>
              <a:gdLst/>
              <a:ahLst/>
              <a:cxnLst/>
              <a:rect r="r" b="b" t="t" l="l"/>
              <a:pathLst>
                <a:path h="548504" w="861066">
                  <a:moveTo>
                    <a:pt x="430533" y="0"/>
                  </a:moveTo>
                  <a:lnTo>
                    <a:pt x="861066" y="548504"/>
                  </a:lnTo>
                  <a:lnTo>
                    <a:pt x="0" y="548504"/>
                  </a:lnTo>
                  <a:lnTo>
                    <a:pt x="430533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4542" y="207037"/>
              <a:ext cx="591983" cy="30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4614" y="1708361"/>
            <a:ext cx="5504305" cy="4790109"/>
          </a:xfrm>
          <a:custGeom>
            <a:avLst/>
            <a:gdLst/>
            <a:ahLst/>
            <a:cxnLst/>
            <a:rect r="r" b="b" t="t" l="l"/>
            <a:pathLst>
              <a:path h="4790109" w="5504305">
                <a:moveTo>
                  <a:pt x="0" y="0"/>
                </a:moveTo>
                <a:lnTo>
                  <a:pt x="5504305" y="0"/>
                </a:lnTo>
                <a:lnTo>
                  <a:pt x="5504305" y="4790109"/>
                </a:lnTo>
                <a:lnTo>
                  <a:pt x="0" y="4790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4" t="0" r="-53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27463" y="1708361"/>
            <a:ext cx="5680537" cy="5018042"/>
          </a:xfrm>
          <a:custGeom>
            <a:avLst/>
            <a:gdLst/>
            <a:ahLst/>
            <a:cxnLst/>
            <a:rect r="r" b="b" t="t" l="l"/>
            <a:pathLst>
              <a:path h="5018042" w="5680537">
                <a:moveTo>
                  <a:pt x="0" y="0"/>
                </a:moveTo>
                <a:lnTo>
                  <a:pt x="5680537" y="0"/>
                </a:lnTo>
                <a:lnTo>
                  <a:pt x="5680537" y="5018042"/>
                </a:lnTo>
                <a:lnTo>
                  <a:pt x="0" y="5018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74993"/>
            <a:ext cx="16230600" cy="78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3"/>
              </a:lnSpc>
            </a:pPr>
            <a:r>
              <a:rPr lang="en-US" sz="4886" spc="11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U.S. Electricity Generation through Renewables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56749" y="7076672"/>
            <a:ext cx="6851294" cy="288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120" indent="-224560" lvl="1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Solar electricity generation is higher at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lower elevations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449120" indent="-224560" lvl="1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Hydropower generation is more significant at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higher elevations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449120" indent="-224560" lvl="1">
              <a:lnSpc>
                <a:spcPts val="291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California 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is the leading state in solar energy generation, producing about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20%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 its total electricity from solar power.</a:t>
            </a:r>
          </a:p>
          <a:p>
            <a:pPr algn="l">
              <a:lnSpc>
                <a:spcPts val="291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42360" y="6688303"/>
            <a:ext cx="6555969" cy="288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120" indent="-224560" lvl="1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U.S. generates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21%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 total electricity from renewable sources (2023).</a:t>
            </a:r>
          </a:p>
          <a:p>
            <a:pPr algn="l" marL="449120" indent="-224560" lvl="1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Wind accounts for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50%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 U.S. renewable electricity generation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(410M MWh).</a:t>
            </a:r>
          </a:p>
          <a:p>
            <a:pPr algn="l" marL="449120" indent="-224560" lvl="1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Northwest region: Wind contributes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28%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 total electricity.</a:t>
            </a:r>
          </a:p>
          <a:p>
            <a:pPr algn="l" marL="449120" indent="-224560" lvl="1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Texas: Wind provides </a:t>
            </a:r>
            <a:r>
              <a:rPr lang="en-US" b="true" sz="20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77%</a:t>
            </a:r>
            <a:r>
              <a:rPr lang="en-US" sz="20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of state’s renewable energy.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18420"/>
          </a:xfrm>
          <a:custGeom>
            <a:avLst/>
            <a:gdLst/>
            <a:ahLst/>
            <a:cxnLst/>
            <a:rect r="r" b="b" t="t" l="l"/>
            <a:pathLst>
              <a:path h="10218420" w="1828800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42360" y="1621778"/>
            <a:ext cx="2315587" cy="0"/>
          </a:xfrm>
          <a:prstGeom prst="line">
            <a:avLst/>
          </a:prstGeom>
          <a:ln cap="flat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7313848">
            <a:off x="-1407213" y="8915289"/>
            <a:ext cx="2814427" cy="1792805"/>
            <a:chOff x="0" y="0"/>
            <a:chExt cx="861066" cy="5485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1066" cy="548504"/>
            </a:xfrm>
            <a:custGeom>
              <a:avLst/>
              <a:gdLst/>
              <a:ahLst/>
              <a:cxnLst/>
              <a:rect r="r" b="b" t="t" l="l"/>
              <a:pathLst>
                <a:path h="548504" w="861066">
                  <a:moveTo>
                    <a:pt x="430533" y="0"/>
                  </a:moveTo>
                  <a:lnTo>
                    <a:pt x="861066" y="548504"/>
                  </a:lnTo>
                  <a:lnTo>
                    <a:pt x="0" y="548504"/>
                  </a:lnTo>
                  <a:lnTo>
                    <a:pt x="430533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4542" y="207037"/>
              <a:ext cx="591983" cy="30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390935" y="2252194"/>
            <a:ext cx="9645208" cy="5096700"/>
          </a:xfrm>
          <a:custGeom>
            <a:avLst/>
            <a:gdLst/>
            <a:ahLst/>
            <a:cxnLst/>
            <a:rect r="r" b="b" t="t" l="l"/>
            <a:pathLst>
              <a:path h="5096700" w="9645208">
                <a:moveTo>
                  <a:pt x="0" y="0"/>
                </a:moveTo>
                <a:lnTo>
                  <a:pt x="9645208" y="0"/>
                </a:lnTo>
                <a:lnTo>
                  <a:pt x="9645208" y="5096700"/>
                </a:lnTo>
                <a:lnTo>
                  <a:pt x="0" y="50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65468"/>
            <a:ext cx="17259300" cy="91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5699" spc="136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U.S. Electricity Consumption trends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22254" y="7977544"/>
            <a:ext cx="8843491" cy="112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With most people </a:t>
            </a:r>
            <a:r>
              <a:rPr lang="en-US" b="true" sz="217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working from home</a:t>
            </a: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due to the increasing spread of </a:t>
            </a:r>
            <a:r>
              <a:rPr lang="en-US" b="true" sz="217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COVID-19</a:t>
            </a: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and overall </a:t>
            </a:r>
            <a:r>
              <a:rPr lang="en-US" b="true" sz="217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consumption declining</a:t>
            </a: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the only notable increase in demand came from residential usage.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42360" y="1621778"/>
            <a:ext cx="2315587" cy="0"/>
          </a:xfrm>
          <a:prstGeom prst="line">
            <a:avLst/>
          </a:prstGeom>
          <a:ln cap="flat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7313848">
            <a:off x="-1407213" y="8915289"/>
            <a:ext cx="2814427" cy="1792805"/>
            <a:chOff x="0" y="0"/>
            <a:chExt cx="861066" cy="5485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1066" cy="548504"/>
            </a:xfrm>
            <a:custGeom>
              <a:avLst/>
              <a:gdLst/>
              <a:ahLst/>
              <a:cxnLst/>
              <a:rect r="r" b="b" t="t" l="l"/>
              <a:pathLst>
                <a:path h="548504" w="861066">
                  <a:moveTo>
                    <a:pt x="430533" y="0"/>
                  </a:moveTo>
                  <a:lnTo>
                    <a:pt x="861066" y="548504"/>
                  </a:lnTo>
                  <a:lnTo>
                    <a:pt x="0" y="548504"/>
                  </a:lnTo>
                  <a:lnTo>
                    <a:pt x="430533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4542" y="207037"/>
              <a:ext cx="591983" cy="30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2360" y="1958127"/>
            <a:ext cx="7318308" cy="4041810"/>
          </a:xfrm>
          <a:custGeom>
            <a:avLst/>
            <a:gdLst/>
            <a:ahLst/>
            <a:cxnLst/>
            <a:rect r="r" b="b" t="t" l="l"/>
            <a:pathLst>
              <a:path h="4041810" w="7318308">
                <a:moveTo>
                  <a:pt x="0" y="0"/>
                </a:moveTo>
                <a:lnTo>
                  <a:pt x="7318308" y="0"/>
                </a:lnTo>
                <a:lnTo>
                  <a:pt x="7318308" y="4041811"/>
                </a:lnTo>
                <a:lnTo>
                  <a:pt x="0" y="404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1958127"/>
            <a:ext cx="7217519" cy="4041810"/>
          </a:xfrm>
          <a:custGeom>
            <a:avLst/>
            <a:gdLst/>
            <a:ahLst/>
            <a:cxnLst/>
            <a:rect r="r" b="b" t="t" l="l"/>
            <a:pathLst>
              <a:path h="4041810" w="7217519">
                <a:moveTo>
                  <a:pt x="0" y="0"/>
                </a:moveTo>
                <a:lnTo>
                  <a:pt x="7217519" y="0"/>
                </a:lnTo>
                <a:lnTo>
                  <a:pt x="7217519" y="4041811"/>
                </a:lnTo>
                <a:lnTo>
                  <a:pt x="0" y="4041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2360" y="5999938"/>
            <a:ext cx="7663949" cy="4287062"/>
          </a:xfrm>
          <a:custGeom>
            <a:avLst/>
            <a:gdLst/>
            <a:ahLst/>
            <a:cxnLst/>
            <a:rect r="r" b="b" t="t" l="l"/>
            <a:pathLst>
              <a:path h="4287062" w="7663949">
                <a:moveTo>
                  <a:pt x="0" y="0"/>
                </a:moveTo>
                <a:lnTo>
                  <a:pt x="7663949" y="0"/>
                </a:lnTo>
                <a:lnTo>
                  <a:pt x="7663949" y="4287062"/>
                </a:lnTo>
                <a:lnTo>
                  <a:pt x="0" y="428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95006" y="6105305"/>
            <a:ext cx="7393540" cy="4181695"/>
          </a:xfrm>
          <a:custGeom>
            <a:avLst/>
            <a:gdLst/>
            <a:ahLst/>
            <a:cxnLst/>
            <a:rect r="r" b="b" t="t" l="l"/>
            <a:pathLst>
              <a:path h="4181695" w="7393540">
                <a:moveTo>
                  <a:pt x="0" y="0"/>
                </a:moveTo>
                <a:lnTo>
                  <a:pt x="7393540" y="0"/>
                </a:lnTo>
                <a:lnTo>
                  <a:pt x="7393540" y="4181695"/>
                </a:lnTo>
                <a:lnTo>
                  <a:pt x="0" y="418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665468"/>
            <a:ext cx="15863717" cy="91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5699" spc="136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U.S. Electricity Consumption by Sector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298368"/>
            <a:ext cx="2025190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7839449">
            <a:off x="-2871629" y="7327778"/>
            <a:ext cx="5743258" cy="5025351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1636" y="1580918"/>
            <a:ext cx="12706978" cy="8259536"/>
          </a:xfrm>
          <a:custGeom>
            <a:avLst/>
            <a:gdLst/>
            <a:ahLst/>
            <a:cxnLst/>
            <a:rect r="r" b="b" t="t" l="l"/>
            <a:pathLst>
              <a:path h="8259536" w="12706978">
                <a:moveTo>
                  <a:pt x="0" y="0"/>
                </a:moveTo>
                <a:lnTo>
                  <a:pt x="12706978" y="0"/>
                </a:lnTo>
                <a:lnTo>
                  <a:pt x="12706978" y="8259536"/>
                </a:lnTo>
                <a:lnTo>
                  <a:pt x="0" y="8259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5271"/>
            <a:ext cx="11929914" cy="113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6"/>
              </a:lnSpc>
            </a:pPr>
            <a:r>
              <a:rPr lang="en-US" sz="7005" spc="16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U.S. Energy Evolution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30887" y="1561868"/>
            <a:ext cx="4664850" cy="858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305" indent="-270152" lvl="1">
              <a:lnSpc>
                <a:spcPts val="3253"/>
              </a:lnSpc>
              <a:buFont typeface="Arial"/>
              <a:buChar char="•"/>
            </a:pPr>
            <a:r>
              <a:rPr lang="en-US" sz="2502" spc="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1970s: Age of Oil and Coal</a:t>
            </a:r>
          </a:p>
          <a:p>
            <a:pPr algn="l">
              <a:lnSpc>
                <a:spcPts val="3253"/>
              </a:lnSpc>
            </a:pPr>
          </a:p>
          <a:p>
            <a:pPr algn="l" marL="540305" indent="-270152" lvl="1">
              <a:lnSpc>
                <a:spcPts val="3253"/>
              </a:lnSpc>
              <a:buFont typeface="Arial"/>
              <a:buChar char="•"/>
            </a:pPr>
            <a:r>
              <a:rPr lang="en-US" sz="2502" spc="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1980s: The Rise of Natural Gas and Nuclear Power</a:t>
            </a:r>
          </a:p>
          <a:p>
            <a:pPr algn="l">
              <a:lnSpc>
                <a:spcPts val="3253"/>
              </a:lnSpc>
            </a:pPr>
          </a:p>
          <a:p>
            <a:pPr algn="l" marL="540305" indent="-270152" lvl="1">
              <a:lnSpc>
                <a:spcPts val="3253"/>
              </a:lnSpc>
              <a:buFont typeface="Arial"/>
              <a:buChar char="•"/>
            </a:pPr>
            <a:r>
              <a:rPr lang="en-US" sz="2502" spc="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1990s: Deregulation of Fossil Fuel and Emegance of Renewables</a:t>
            </a:r>
          </a:p>
          <a:p>
            <a:pPr algn="l">
              <a:lnSpc>
                <a:spcPts val="3253"/>
              </a:lnSpc>
            </a:pPr>
          </a:p>
          <a:p>
            <a:pPr algn="l" marL="540305" indent="-270152" lvl="1">
              <a:lnSpc>
                <a:spcPts val="3253"/>
              </a:lnSpc>
              <a:buFont typeface="Arial"/>
              <a:buChar char="•"/>
            </a:pPr>
            <a:r>
              <a:rPr lang="en-US" sz="2502" spc="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2000s: The Push for Clean Energy</a:t>
            </a:r>
          </a:p>
          <a:p>
            <a:pPr algn="l">
              <a:lnSpc>
                <a:spcPts val="3253"/>
              </a:lnSpc>
            </a:pPr>
          </a:p>
          <a:p>
            <a:pPr algn="l" marL="540305" indent="-270152" lvl="1">
              <a:lnSpc>
                <a:spcPts val="3253"/>
              </a:lnSpc>
              <a:buFont typeface="Arial"/>
              <a:buChar char="•"/>
            </a:pPr>
            <a:r>
              <a:rPr lang="en-US" sz="2502" spc="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2010s: The Clean Energy Revolution Accelerates</a:t>
            </a:r>
          </a:p>
          <a:p>
            <a:pPr algn="l">
              <a:lnSpc>
                <a:spcPts val="3253"/>
              </a:lnSpc>
            </a:pPr>
          </a:p>
          <a:p>
            <a:pPr algn="l" marL="540305" indent="-270152" lvl="1">
              <a:lnSpc>
                <a:spcPts val="3253"/>
              </a:lnSpc>
              <a:buFont typeface="Arial"/>
              <a:buChar char="•"/>
            </a:pPr>
            <a:r>
              <a:rPr lang="en-US" sz="2502" spc="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2020s: U.S. Energy Today</a:t>
            </a:r>
          </a:p>
          <a:p>
            <a:pPr algn="l">
              <a:lnSpc>
                <a:spcPts val="3253"/>
              </a:lnSpc>
            </a:pPr>
          </a:p>
          <a:p>
            <a:pPr algn="l" marL="540305" indent="-270152" lvl="1">
              <a:lnSpc>
                <a:spcPts val="3253"/>
              </a:lnSpc>
              <a:buFont typeface="Arial"/>
              <a:buChar char="•"/>
            </a:pPr>
            <a:r>
              <a:rPr lang="en-US" sz="2502" spc="6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2030s: The U.S. Energy Vision </a:t>
            </a:r>
          </a:p>
        </p:txBody>
      </p:sp>
      <p:grpSp>
        <p:nvGrpSpPr>
          <p:cNvPr name="Group 9" id="9"/>
          <p:cNvGrpSpPr/>
          <p:nvPr/>
        </p:nvGrpSpPr>
        <p:grpSpPr>
          <a:xfrm rot="9902075">
            <a:off x="15578405" y="-1483976"/>
            <a:ext cx="5743258" cy="5025351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2121" y="0"/>
            <a:ext cx="11709920" cy="10855389"/>
            <a:chOff x="0" y="0"/>
            <a:chExt cx="693921" cy="643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3921" cy="643282"/>
            </a:xfrm>
            <a:custGeom>
              <a:avLst/>
              <a:gdLst/>
              <a:ahLst/>
              <a:cxnLst/>
              <a:rect r="r" b="b" t="t" l="l"/>
              <a:pathLst>
                <a:path h="643282" w="693921">
                  <a:moveTo>
                    <a:pt x="203200" y="0"/>
                  </a:moveTo>
                  <a:lnTo>
                    <a:pt x="693921" y="0"/>
                  </a:lnTo>
                  <a:lnTo>
                    <a:pt x="490721" y="643282"/>
                  </a:lnTo>
                  <a:lnTo>
                    <a:pt x="0" y="6432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490721" cy="700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6800" y="3981206"/>
            <a:ext cx="9257134" cy="5030920"/>
            <a:chOff x="0" y="0"/>
            <a:chExt cx="2438093" cy="13250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093" cy="1325016"/>
            </a:xfrm>
            <a:custGeom>
              <a:avLst/>
              <a:gdLst/>
              <a:ahLst/>
              <a:cxnLst/>
              <a:rect r="r" b="b" t="t" l="l"/>
              <a:pathLst>
                <a:path h="1325016" w="2438093">
                  <a:moveTo>
                    <a:pt x="42652" y="0"/>
                  </a:moveTo>
                  <a:lnTo>
                    <a:pt x="2395441" y="0"/>
                  </a:lnTo>
                  <a:cubicBezTo>
                    <a:pt x="2406753" y="0"/>
                    <a:pt x="2417601" y="4494"/>
                    <a:pt x="2425600" y="12493"/>
                  </a:cubicBezTo>
                  <a:cubicBezTo>
                    <a:pt x="2433599" y="20491"/>
                    <a:pt x="2438093" y="31340"/>
                    <a:pt x="2438093" y="42652"/>
                  </a:cubicBezTo>
                  <a:lnTo>
                    <a:pt x="2438093" y="1282364"/>
                  </a:lnTo>
                  <a:cubicBezTo>
                    <a:pt x="2438093" y="1293676"/>
                    <a:pt x="2433599" y="1304525"/>
                    <a:pt x="2425600" y="1312523"/>
                  </a:cubicBezTo>
                  <a:cubicBezTo>
                    <a:pt x="2417601" y="1320522"/>
                    <a:pt x="2406753" y="1325016"/>
                    <a:pt x="2395441" y="1325016"/>
                  </a:cubicBezTo>
                  <a:lnTo>
                    <a:pt x="42652" y="1325016"/>
                  </a:lnTo>
                  <a:cubicBezTo>
                    <a:pt x="19096" y="1325016"/>
                    <a:pt x="0" y="1305920"/>
                    <a:pt x="0" y="1282364"/>
                  </a:cubicBezTo>
                  <a:lnTo>
                    <a:pt x="0" y="42652"/>
                  </a:lnTo>
                  <a:cubicBezTo>
                    <a:pt x="0" y="19096"/>
                    <a:pt x="19096" y="0"/>
                    <a:pt x="42652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438093" cy="1382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18341" y="2089437"/>
            <a:ext cx="7168863" cy="71688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8878" y="0"/>
                  </a:moveTo>
                  <a:lnTo>
                    <a:pt x="773922" y="0"/>
                  </a:lnTo>
                  <a:cubicBezTo>
                    <a:pt x="795394" y="0"/>
                    <a:pt x="812800" y="17406"/>
                    <a:pt x="812800" y="38878"/>
                  </a:cubicBezTo>
                  <a:lnTo>
                    <a:pt x="812800" y="773922"/>
                  </a:lnTo>
                  <a:cubicBezTo>
                    <a:pt x="812800" y="795394"/>
                    <a:pt x="795394" y="812800"/>
                    <a:pt x="773922" y="812800"/>
                  </a:cubicBezTo>
                  <a:lnTo>
                    <a:pt x="38878" y="812800"/>
                  </a:lnTo>
                  <a:cubicBezTo>
                    <a:pt x="17406" y="812800"/>
                    <a:pt x="0" y="795394"/>
                    <a:pt x="0" y="773922"/>
                  </a:cubicBezTo>
                  <a:lnTo>
                    <a:pt x="0" y="38878"/>
                  </a:lnTo>
                  <a:cubicBezTo>
                    <a:pt x="0" y="17406"/>
                    <a:pt x="17406" y="0"/>
                    <a:pt x="38878" y="0"/>
                  </a:cubicBezTo>
                  <a:close/>
                </a:path>
              </a:pathLst>
            </a:custGeom>
            <a:blipFill>
              <a:blip r:embed="rId2"/>
              <a:stretch>
                <a:fillRect l="-21722" t="-16195" r="-27086" b="-44462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AutoShape 10" id="10"/>
          <p:cNvSpPr/>
          <p:nvPr/>
        </p:nvSpPr>
        <p:spPr>
          <a:xfrm>
            <a:off x="1066800" y="3702665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1419840"/>
            <a:ext cx="6095117" cy="228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Value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6705" y="4338619"/>
            <a:ext cx="7663557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Our product empowers users to pinpoint the </a:t>
            </a:r>
            <a:r>
              <a:rPr lang="en-US" b="true" sz="21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potential for renewable energy in diverse regions</a:t>
            </a:r>
            <a:r>
              <a:rPr lang="en-US" sz="2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facilitating sustainable energy solutions that significantly </a:t>
            </a:r>
            <a:r>
              <a:rPr lang="en-US" b="true" sz="21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cut operational costs</a:t>
            </a:r>
            <a:r>
              <a:rPr lang="en-US" sz="2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and unlock</a:t>
            </a:r>
            <a:r>
              <a:rPr lang="en-US" b="true" sz="21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new revenue streams</a:t>
            </a:r>
            <a:r>
              <a:rPr lang="en-US" sz="2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 By aligning with </a:t>
            </a:r>
            <a:r>
              <a:rPr lang="en-US" b="true" sz="21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California’s goal of 100% renewable energy by 2045</a:t>
            </a:r>
            <a:r>
              <a:rPr lang="en-US" sz="21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we enhance our competitive advantage while ensuring regulatory compliance, substantial cost savings, and a stronger brand reputation. Additionally, this initiative positions us as a leader in the rapidly growing green energy market, offering scalability and attracting sustainability-focused investors.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049695"/>
            <a:ext cx="2315587" cy="0"/>
          </a:xfrm>
          <a:prstGeom prst="line">
            <a:avLst/>
          </a:prstGeom>
          <a:ln cap="flat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830394" y="1790101"/>
            <a:ext cx="9457606" cy="8275405"/>
          </a:xfrm>
          <a:custGeom>
            <a:avLst/>
            <a:gdLst/>
            <a:ahLst/>
            <a:cxnLst/>
            <a:rect r="r" b="b" t="t" l="l"/>
            <a:pathLst>
              <a:path h="8275405" w="9457606">
                <a:moveTo>
                  <a:pt x="0" y="0"/>
                </a:moveTo>
                <a:lnTo>
                  <a:pt x="9457606" y="0"/>
                </a:lnTo>
                <a:lnTo>
                  <a:pt x="9457606" y="8275405"/>
                </a:lnTo>
                <a:lnTo>
                  <a:pt x="0" y="8275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30520"/>
            <a:ext cx="780169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000" spc="144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Outside the Scope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18836"/>
            <a:ext cx="853160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u="sng">
                <a:solidFill>
                  <a:srgbClr val="43AFDF"/>
                </a:solidFill>
                <a:latin typeface="Inter"/>
                <a:ea typeface="Inter"/>
                <a:cs typeface="Inter"/>
                <a:sym typeface="Inter"/>
                <a:hlinkClick r:id="rId3" tooltip="https://mentorship-guidance.github.io/fire_group_energy_efficiency__documentation/index.html"/>
              </a:rPr>
              <a:t>Documentation and Blogs</a:t>
            </a: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using mkdocs and hosted it on GitHub Pages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19291"/>
            <a:ext cx="8843491" cy="645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7"/>
              </a:lnSpc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Documentation Includes:</a:t>
            </a:r>
          </a:p>
          <a:p>
            <a:pPr algn="l" marL="470012" indent="-235006" lvl="1">
              <a:lnSpc>
                <a:spcPts val="304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Framework</a:t>
            </a:r>
          </a:p>
          <a:p>
            <a:pPr algn="l" marL="940023" indent="-313341" lvl="2">
              <a:lnSpc>
                <a:spcPts val="3047"/>
              </a:lnSpc>
              <a:buFont typeface="Arial"/>
              <a:buChar char="⚬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Config Layer</a:t>
            </a:r>
          </a:p>
          <a:p>
            <a:pPr algn="l" marL="940023" indent="-313341" lvl="2">
              <a:lnSpc>
                <a:spcPts val="3047"/>
              </a:lnSpc>
              <a:buFont typeface="Arial"/>
              <a:buChar char="⚬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Fetch Layer</a:t>
            </a:r>
          </a:p>
          <a:p>
            <a:pPr algn="l" marL="940023" indent="-313341" lvl="2">
              <a:lnSpc>
                <a:spcPts val="3047"/>
              </a:lnSpc>
              <a:buFont typeface="Arial"/>
              <a:buChar char="⚬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Ingest Layer</a:t>
            </a:r>
          </a:p>
          <a:p>
            <a:pPr algn="l" marL="940023" indent="-313341" lvl="2">
              <a:lnSpc>
                <a:spcPts val="3047"/>
              </a:lnSpc>
              <a:buFont typeface="Arial"/>
              <a:buChar char="⚬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Main Logic</a:t>
            </a:r>
          </a:p>
          <a:p>
            <a:pPr algn="l" marL="470012" indent="-235006" lvl="1">
              <a:lnSpc>
                <a:spcPts val="304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 Model</a:t>
            </a:r>
          </a:p>
          <a:p>
            <a:pPr algn="l" marL="470012" indent="-235006" lvl="1">
              <a:lnSpc>
                <a:spcPts val="304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Blogs</a:t>
            </a:r>
          </a:p>
          <a:p>
            <a:pPr algn="l" marL="940023" indent="-313341" lvl="2">
              <a:lnSpc>
                <a:spcPts val="3047"/>
              </a:lnSpc>
              <a:buFont typeface="Arial"/>
              <a:buChar char="⚬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How Electricity is Delivered to Customers</a:t>
            </a:r>
          </a:p>
          <a:p>
            <a:pPr algn="l" marL="940023" indent="-313341" lvl="2">
              <a:lnSpc>
                <a:spcPts val="3047"/>
              </a:lnSpc>
              <a:buFont typeface="Arial"/>
              <a:buChar char="⚬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Wind and Solar to Lead Growth of U.S. Power Generation</a:t>
            </a:r>
          </a:p>
          <a:p>
            <a:pPr algn="l" marL="940023" indent="-313341" lvl="2">
              <a:lnSpc>
                <a:spcPts val="3047"/>
              </a:lnSpc>
              <a:buFont typeface="Arial"/>
              <a:buChar char="⚬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U.S. Transition from a Net Importer to Net Exporter</a:t>
            </a:r>
          </a:p>
          <a:p>
            <a:pPr algn="l" marL="940023" indent="-313341" lvl="2">
              <a:lnSpc>
                <a:spcPts val="3047"/>
              </a:lnSpc>
              <a:buFont typeface="Arial"/>
              <a:buChar char="⚬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Breaking Down Energy Consumption: A Sector-Wise Analysis of the U.S.</a:t>
            </a:r>
          </a:p>
          <a:p>
            <a:pPr algn="l" marL="470012" indent="-235006" lvl="1">
              <a:lnSpc>
                <a:spcPts val="304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Dashboard </a:t>
            </a:r>
          </a:p>
          <a:p>
            <a:pPr algn="l" marL="940023" indent="-313341" lvl="2">
              <a:lnSpc>
                <a:spcPts val="3047"/>
              </a:lnSpc>
              <a:buFont typeface="Arial"/>
              <a:buChar char="⚬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Overview</a:t>
            </a:r>
          </a:p>
          <a:p>
            <a:pPr algn="l" marL="940023" indent="-313341" lvl="2">
              <a:lnSpc>
                <a:spcPts val="3047"/>
              </a:lnSpc>
              <a:buFont typeface="Arial"/>
              <a:buChar char="⚬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Generation</a:t>
            </a:r>
          </a:p>
          <a:p>
            <a:pPr algn="l" marL="940023" indent="-313341" lvl="2">
              <a:lnSpc>
                <a:spcPts val="3047"/>
              </a:lnSpc>
              <a:buFont typeface="Arial"/>
              <a:buChar char="⚬"/>
            </a:pPr>
            <a:r>
              <a:rPr lang="en-US" sz="217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Consumption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69083"/>
            <a:chOff x="0" y="0"/>
            <a:chExt cx="4816593" cy="1466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66754"/>
            </a:xfrm>
            <a:custGeom>
              <a:avLst/>
              <a:gdLst/>
              <a:ahLst/>
              <a:cxnLst/>
              <a:rect r="r" b="b" t="t" l="l"/>
              <a:pathLst>
                <a:path h="14667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66754"/>
                  </a:lnTo>
                  <a:lnTo>
                    <a:pt x="0" y="1466754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523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-266556"/>
            <a:ext cx="9534940" cy="5835639"/>
            <a:chOff x="0" y="0"/>
            <a:chExt cx="1477212" cy="9040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7212" cy="904093"/>
            </a:xfrm>
            <a:custGeom>
              <a:avLst/>
              <a:gdLst/>
              <a:ahLst/>
              <a:cxnLst/>
              <a:rect r="r" b="b" t="t" l="l"/>
              <a:pathLst>
                <a:path h="904093" w="1477212">
                  <a:moveTo>
                    <a:pt x="18675" y="0"/>
                  </a:moveTo>
                  <a:lnTo>
                    <a:pt x="1458537" y="0"/>
                  </a:lnTo>
                  <a:cubicBezTo>
                    <a:pt x="1463490" y="0"/>
                    <a:pt x="1468240" y="1968"/>
                    <a:pt x="1471742" y="5470"/>
                  </a:cubicBezTo>
                  <a:cubicBezTo>
                    <a:pt x="1475244" y="8972"/>
                    <a:pt x="1477212" y="13722"/>
                    <a:pt x="1477212" y="18675"/>
                  </a:cubicBezTo>
                  <a:lnTo>
                    <a:pt x="1477212" y="885418"/>
                  </a:lnTo>
                  <a:cubicBezTo>
                    <a:pt x="1477212" y="895732"/>
                    <a:pt x="1468851" y="904093"/>
                    <a:pt x="1458537" y="904093"/>
                  </a:cubicBezTo>
                  <a:lnTo>
                    <a:pt x="18675" y="904093"/>
                  </a:lnTo>
                  <a:cubicBezTo>
                    <a:pt x="13722" y="904093"/>
                    <a:pt x="8972" y="902126"/>
                    <a:pt x="5470" y="898624"/>
                  </a:cubicBezTo>
                  <a:cubicBezTo>
                    <a:pt x="1968" y="895121"/>
                    <a:pt x="0" y="890371"/>
                    <a:pt x="0" y="885418"/>
                  </a:cubicBezTo>
                  <a:lnTo>
                    <a:pt x="0" y="18675"/>
                  </a:lnTo>
                  <a:cubicBezTo>
                    <a:pt x="0" y="13722"/>
                    <a:pt x="1968" y="8972"/>
                    <a:pt x="5470" y="5470"/>
                  </a:cubicBezTo>
                  <a:cubicBezTo>
                    <a:pt x="8972" y="1968"/>
                    <a:pt x="13722" y="0"/>
                    <a:pt x="18675" y="0"/>
                  </a:cubicBezTo>
                  <a:close/>
                </a:path>
              </a:pathLst>
            </a:custGeom>
            <a:blipFill>
              <a:blip r:embed="rId2"/>
              <a:stretch>
                <a:fillRect l="-11202" t="0" r="-11202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28700" y="4825576"/>
            <a:ext cx="2050229" cy="0"/>
          </a:xfrm>
          <a:prstGeom prst="line">
            <a:avLst/>
          </a:prstGeom>
          <a:ln cap="flat" w="85725">
            <a:solidFill>
              <a:srgbClr val="86B4C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668435" y="6204937"/>
            <a:ext cx="7590865" cy="3249786"/>
            <a:chOff x="0" y="0"/>
            <a:chExt cx="1999240" cy="8559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9240" cy="855911"/>
            </a:xfrm>
            <a:custGeom>
              <a:avLst/>
              <a:gdLst/>
              <a:ahLst/>
              <a:cxnLst/>
              <a:rect r="r" b="b" t="t" l="l"/>
              <a:pathLst>
                <a:path h="855911" w="1999240">
                  <a:moveTo>
                    <a:pt x="50995" y="0"/>
                  </a:moveTo>
                  <a:lnTo>
                    <a:pt x="1948245" y="0"/>
                  </a:lnTo>
                  <a:cubicBezTo>
                    <a:pt x="1961770" y="0"/>
                    <a:pt x="1974741" y="5373"/>
                    <a:pt x="1984304" y="14936"/>
                  </a:cubicBezTo>
                  <a:cubicBezTo>
                    <a:pt x="1993868" y="24499"/>
                    <a:pt x="1999240" y="37470"/>
                    <a:pt x="1999240" y="50995"/>
                  </a:cubicBezTo>
                  <a:lnTo>
                    <a:pt x="1999240" y="804916"/>
                  </a:lnTo>
                  <a:cubicBezTo>
                    <a:pt x="1999240" y="818440"/>
                    <a:pt x="1993868" y="831411"/>
                    <a:pt x="1984304" y="840975"/>
                  </a:cubicBezTo>
                  <a:cubicBezTo>
                    <a:pt x="1974741" y="850538"/>
                    <a:pt x="1961770" y="855911"/>
                    <a:pt x="1948245" y="855911"/>
                  </a:cubicBezTo>
                  <a:lnTo>
                    <a:pt x="50995" y="855911"/>
                  </a:lnTo>
                  <a:cubicBezTo>
                    <a:pt x="37470" y="855911"/>
                    <a:pt x="24499" y="850538"/>
                    <a:pt x="14936" y="840975"/>
                  </a:cubicBezTo>
                  <a:cubicBezTo>
                    <a:pt x="5373" y="831411"/>
                    <a:pt x="0" y="818440"/>
                    <a:pt x="0" y="804916"/>
                  </a:cubicBezTo>
                  <a:lnTo>
                    <a:pt x="0" y="50995"/>
                  </a:lnTo>
                  <a:cubicBezTo>
                    <a:pt x="0" y="37470"/>
                    <a:pt x="5373" y="24499"/>
                    <a:pt x="14936" y="14936"/>
                  </a:cubicBezTo>
                  <a:cubicBezTo>
                    <a:pt x="24499" y="5373"/>
                    <a:pt x="37470" y="0"/>
                    <a:pt x="50995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999240" cy="913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204937"/>
            <a:ext cx="7590865" cy="3249786"/>
            <a:chOff x="0" y="0"/>
            <a:chExt cx="1999240" cy="8559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99240" cy="855911"/>
            </a:xfrm>
            <a:custGeom>
              <a:avLst/>
              <a:gdLst/>
              <a:ahLst/>
              <a:cxnLst/>
              <a:rect r="r" b="b" t="t" l="l"/>
              <a:pathLst>
                <a:path h="855911" w="1999240">
                  <a:moveTo>
                    <a:pt x="50995" y="0"/>
                  </a:moveTo>
                  <a:lnTo>
                    <a:pt x="1948245" y="0"/>
                  </a:lnTo>
                  <a:cubicBezTo>
                    <a:pt x="1961770" y="0"/>
                    <a:pt x="1974741" y="5373"/>
                    <a:pt x="1984304" y="14936"/>
                  </a:cubicBezTo>
                  <a:cubicBezTo>
                    <a:pt x="1993868" y="24499"/>
                    <a:pt x="1999240" y="37470"/>
                    <a:pt x="1999240" y="50995"/>
                  </a:cubicBezTo>
                  <a:lnTo>
                    <a:pt x="1999240" y="804916"/>
                  </a:lnTo>
                  <a:cubicBezTo>
                    <a:pt x="1999240" y="818440"/>
                    <a:pt x="1993868" y="831411"/>
                    <a:pt x="1984304" y="840975"/>
                  </a:cubicBezTo>
                  <a:cubicBezTo>
                    <a:pt x="1974741" y="850538"/>
                    <a:pt x="1961770" y="855911"/>
                    <a:pt x="1948245" y="855911"/>
                  </a:cubicBezTo>
                  <a:lnTo>
                    <a:pt x="50995" y="855911"/>
                  </a:lnTo>
                  <a:cubicBezTo>
                    <a:pt x="37470" y="855911"/>
                    <a:pt x="24499" y="850538"/>
                    <a:pt x="14936" y="840975"/>
                  </a:cubicBezTo>
                  <a:cubicBezTo>
                    <a:pt x="5373" y="831411"/>
                    <a:pt x="0" y="818440"/>
                    <a:pt x="0" y="804916"/>
                  </a:cubicBezTo>
                  <a:lnTo>
                    <a:pt x="0" y="50995"/>
                  </a:lnTo>
                  <a:cubicBezTo>
                    <a:pt x="0" y="37470"/>
                    <a:pt x="5373" y="24499"/>
                    <a:pt x="14936" y="14936"/>
                  </a:cubicBezTo>
                  <a:cubicBezTo>
                    <a:pt x="24499" y="5373"/>
                    <a:pt x="37470" y="0"/>
                    <a:pt x="50995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999240" cy="913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2542289"/>
            <a:ext cx="7110246" cy="105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6"/>
              </a:lnSpc>
            </a:pPr>
            <a:r>
              <a:rPr lang="en-US" sz="6505" spc="15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526453"/>
            <a:ext cx="8639735" cy="105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6"/>
              </a:lnSpc>
            </a:pPr>
            <a:r>
              <a:rPr lang="en-US" sz="6505" spc="156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Scope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3888" y="6687616"/>
            <a:ext cx="318037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Forecasting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4176" y="7354362"/>
            <a:ext cx="6650202" cy="15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Predictive models to forecast future energy consumption, helping utilities anticipate and prepare for peak demand periods.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33622" y="6687616"/>
            <a:ext cx="425611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Demand Prediction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43910" y="7354362"/>
            <a:ext cx="6650202" cy="15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Analyzing factors like weather and usage patterns to predict short-term and long-term energy demand, aiding in proactive resource management.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7269" y="5143500"/>
            <a:ext cx="7640211" cy="4636082"/>
            <a:chOff x="0" y="0"/>
            <a:chExt cx="1183669" cy="71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3669" cy="718250"/>
            </a:xfrm>
            <a:custGeom>
              <a:avLst/>
              <a:gdLst/>
              <a:ahLst/>
              <a:cxnLst/>
              <a:rect r="r" b="b" t="t" l="l"/>
              <a:pathLst>
                <a:path h="718250" w="1183669">
                  <a:moveTo>
                    <a:pt x="23306" y="0"/>
                  </a:moveTo>
                  <a:lnTo>
                    <a:pt x="1160362" y="0"/>
                  </a:lnTo>
                  <a:cubicBezTo>
                    <a:pt x="1173234" y="0"/>
                    <a:pt x="1183669" y="10435"/>
                    <a:pt x="1183669" y="23306"/>
                  </a:cubicBezTo>
                  <a:lnTo>
                    <a:pt x="1183669" y="694944"/>
                  </a:lnTo>
                  <a:cubicBezTo>
                    <a:pt x="1183669" y="707816"/>
                    <a:pt x="1173234" y="718250"/>
                    <a:pt x="1160362" y="718250"/>
                  </a:cubicBezTo>
                  <a:lnTo>
                    <a:pt x="23306" y="718250"/>
                  </a:lnTo>
                  <a:cubicBezTo>
                    <a:pt x="17125" y="718250"/>
                    <a:pt x="11197" y="715795"/>
                    <a:pt x="6826" y="711424"/>
                  </a:cubicBezTo>
                  <a:cubicBezTo>
                    <a:pt x="2455" y="707053"/>
                    <a:pt x="0" y="701125"/>
                    <a:pt x="0" y="694944"/>
                  </a:cubicBezTo>
                  <a:lnTo>
                    <a:pt x="0" y="23306"/>
                  </a:lnTo>
                  <a:cubicBezTo>
                    <a:pt x="0" y="10435"/>
                    <a:pt x="10435" y="0"/>
                    <a:pt x="2330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001" r="0" b="-5001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28700" y="2049695"/>
            <a:ext cx="2315587" cy="0"/>
          </a:xfrm>
          <a:prstGeom prst="line">
            <a:avLst/>
          </a:prstGeom>
          <a:ln cap="flat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07479" y="183194"/>
            <a:ext cx="8751821" cy="4960306"/>
            <a:chOff x="0" y="0"/>
            <a:chExt cx="1355886" cy="7684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5886" cy="768481"/>
            </a:xfrm>
            <a:custGeom>
              <a:avLst/>
              <a:gdLst/>
              <a:ahLst/>
              <a:cxnLst/>
              <a:rect r="r" b="b" t="t" l="l"/>
              <a:pathLst>
                <a:path h="768481" w="1355886">
                  <a:moveTo>
                    <a:pt x="20346" y="0"/>
                  </a:moveTo>
                  <a:lnTo>
                    <a:pt x="1335540" y="0"/>
                  </a:lnTo>
                  <a:cubicBezTo>
                    <a:pt x="1346777" y="0"/>
                    <a:pt x="1355886" y="9109"/>
                    <a:pt x="1355886" y="20346"/>
                  </a:cubicBezTo>
                  <a:lnTo>
                    <a:pt x="1355886" y="748135"/>
                  </a:lnTo>
                  <a:cubicBezTo>
                    <a:pt x="1355886" y="753531"/>
                    <a:pt x="1353742" y="758706"/>
                    <a:pt x="1349927" y="762522"/>
                  </a:cubicBezTo>
                  <a:cubicBezTo>
                    <a:pt x="1346111" y="766338"/>
                    <a:pt x="1340936" y="768481"/>
                    <a:pt x="1335540" y="768481"/>
                  </a:cubicBezTo>
                  <a:lnTo>
                    <a:pt x="20346" y="768481"/>
                  </a:lnTo>
                  <a:cubicBezTo>
                    <a:pt x="14950" y="768481"/>
                    <a:pt x="9775" y="766338"/>
                    <a:pt x="5959" y="762522"/>
                  </a:cubicBezTo>
                  <a:cubicBezTo>
                    <a:pt x="2144" y="758706"/>
                    <a:pt x="0" y="753531"/>
                    <a:pt x="0" y="748135"/>
                  </a:cubicBezTo>
                  <a:lnTo>
                    <a:pt x="0" y="20346"/>
                  </a:lnTo>
                  <a:cubicBezTo>
                    <a:pt x="0" y="14950"/>
                    <a:pt x="2144" y="9775"/>
                    <a:pt x="5959" y="5959"/>
                  </a:cubicBezTo>
                  <a:cubicBezTo>
                    <a:pt x="9775" y="2144"/>
                    <a:pt x="14950" y="0"/>
                    <a:pt x="20346" y="0"/>
                  </a:cubicBezTo>
                  <a:close/>
                </a:path>
              </a:pathLst>
            </a:custGeom>
            <a:blipFill>
              <a:blip r:embed="rId3"/>
              <a:stretch>
                <a:fillRect l="-3722" t="0" r="-3722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030520"/>
            <a:ext cx="626865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000" spc="144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27694" y="5364544"/>
            <a:ext cx="8531606" cy="375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Documentation using Mkdocs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Makefile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Research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Pre-Commit in GitHub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Hosting on GitHub pages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Content Creation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Logging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Teamwork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Communication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7269" y="2341203"/>
            <a:ext cx="8531606" cy="250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ETL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Power BI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Xata (Postgres) Database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Python Framework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Factory Pattern 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ABCs and Protocols in Python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4680" y="962025"/>
            <a:ext cx="6757333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999" spc="1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86818" y="2504678"/>
            <a:ext cx="9063504" cy="6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9"/>
              </a:lnSpc>
              <a:spcBef>
                <a:spcPct val="0"/>
              </a:spcBef>
            </a:pPr>
            <a:r>
              <a:rPr lang="en-US" sz="4368" spc="10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Slide 13 : </a:t>
            </a:r>
            <a:r>
              <a:rPr lang="en-US" sz="4368" spc="104" u="sng">
                <a:solidFill>
                  <a:srgbClr val="43AFDF"/>
                </a:solidFill>
                <a:latin typeface="League Spartan"/>
                <a:ea typeface="League Spartan"/>
                <a:cs typeface="League Spartan"/>
                <a:sym typeface="League Spartan"/>
                <a:hlinkClick r:id="rId2" tooltip="https://www.energy.ca.gov/data-reports/energy-almanac/california-electricity-data/2022-total-system-electric-generation"/>
              </a:rPr>
              <a:t>California gov</a:t>
            </a:r>
            <a:r>
              <a:rPr lang="en-US" sz="4368" spc="104">
                <a:solidFill>
                  <a:srgbClr val="43AFD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US" sz="4368" spc="104" u="sng">
                <a:solidFill>
                  <a:srgbClr val="43AFDF"/>
                </a:solidFill>
                <a:latin typeface="League Spartan"/>
                <a:ea typeface="League Spartan"/>
                <a:cs typeface="League Spartan"/>
                <a:sym typeface="League Spartan"/>
                <a:hlinkClick r:id="rId3" tooltip="https://www.eia.gov/state/?sid=CA#tabs-1"/>
              </a:rPr>
              <a:t>EIA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77219" y="3458847"/>
            <a:ext cx="4499952" cy="6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9"/>
              </a:lnSpc>
              <a:spcBef>
                <a:spcPct val="0"/>
              </a:spcBef>
            </a:pPr>
            <a:r>
              <a:rPr lang="en-US" sz="4368" spc="10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Slide 14 :</a:t>
            </a:r>
            <a:r>
              <a:rPr lang="en-US" sz="4368" spc="104">
                <a:solidFill>
                  <a:srgbClr val="43AFD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4368" spc="104" u="sng">
                <a:solidFill>
                  <a:srgbClr val="43AFDF"/>
                </a:solidFill>
                <a:latin typeface="League Spartan"/>
                <a:ea typeface="League Spartan"/>
                <a:cs typeface="League Spartan"/>
                <a:sym typeface="League Spartan"/>
                <a:hlinkClick r:id="rId4" tooltip="https://www.eia.gov/energyexplained/electricity/electricity-in-the-us-generation-capacity-and-sales.php#:~:text=The%20U.S.%20Energy%20Information%20Administration,%2C%20of%20electricity%2Dgeneration%20capacity."/>
              </a:rPr>
              <a:t>EIA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86818" y="4413016"/>
            <a:ext cx="9981174" cy="6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9"/>
              </a:lnSpc>
              <a:spcBef>
                <a:spcPct val="0"/>
              </a:spcBef>
            </a:pPr>
            <a:r>
              <a:rPr lang="en-US" sz="4368" spc="10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Slide 15 : </a:t>
            </a:r>
            <a:r>
              <a:rPr lang="en-US" sz="4368" spc="104" u="sng">
                <a:solidFill>
                  <a:srgbClr val="43AFDF"/>
                </a:solidFill>
                <a:latin typeface="League Spartan"/>
                <a:ea typeface="League Spartan"/>
                <a:cs typeface="League Spartan"/>
                <a:sym typeface="League Spartan"/>
                <a:hlinkClick r:id="rId5" tooltip="https://en.wikipedia.org/wiki/Renewable_energy_in_the_United_States"/>
              </a:rPr>
              <a:t>Wikipedia,</a:t>
            </a:r>
            <a:r>
              <a:rPr lang="en-US" sz="4368" spc="10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4368" spc="104" u="sng">
                <a:solidFill>
                  <a:srgbClr val="43AFDF"/>
                </a:solidFill>
                <a:latin typeface="League Spartan"/>
                <a:ea typeface="League Spartan"/>
                <a:cs typeface="League Spartan"/>
                <a:sym typeface="League Spartan"/>
                <a:hlinkClick r:id="rId6" tooltip="https://en.wikipedia.org/wiki/Solar_power_in_California#:~:text=At%20the%20end%20of%202023,of%20the%20state's%20electricity%20generation."/>
              </a:rPr>
              <a:t>Wikipedia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7219" y="5367185"/>
            <a:ext cx="4499952" cy="6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9"/>
              </a:lnSpc>
              <a:spcBef>
                <a:spcPct val="0"/>
              </a:spcBef>
            </a:pPr>
            <a:r>
              <a:rPr lang="en-US" sz="4368" spc="10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Slide 17:  </a:t>
            </a:r>
            <a:r>
              <a:rPr lang="en-US" sz="4368" spc="104" u="sng">
                <a:solidFill>
                  <a:srgbClr val="43AFDF"/>
                </a:solidFill>
                <a:latin typeface="League Spartan"/>
                <a:ea typeface="League Spartan"/>
                <a:cs typeface="League Spartan"/>
                <a:sym typeface="League Spartan"/>
                <a:hlinkClick r:id="rId7" tooltip="https://www.eia.gov/state/?sid=TX#tabs-2"/>
              </a:rPr>
              <a:t>EIA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0544" y="6321355"/>
            <a:ext cx="5245605" cy="6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9"/>
              </a:lnSpc>
              <a:spcBef>
                <a:spcPct val="0"/>
              </a:spcBef>
            </a:pPr>
            <a:r>
              <a:rPr lang="en-US" sz="4368" spc="10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Slide 18:  </a:t>
            </a:r>
            <a:r>
              <a:rPr lang="en-US" sz="4368" spc="104" u="sng">
                <a:solidFill>
                  <a:srgbClr val="43AFD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Slide 11</a:t>
            </a:r>
          </a:p>
        </p:txBody>
      </p:sp>
      <p:sp>
        <p:nvSpPr>
          <p:cNvPr name="AutoShape 8" id="8"/>
          <p:cNvSpPr/>
          <p:nvPr/>
        </p:nvSpPr>
        <p:spPr>
          <a:xfrm>
            <a:off x="2186565" y="2049463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5917" y="2610316"/>
            <a:ext cx="16074978" cy="7991215"/>
            <a:chOff x="0" y="0"/>
            <a:chExt cx="952591" cy="473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591" cy="473553"/>
            </a:xfrm>
            <a:custGeom>
              <a:avLst/>
              <a:gdLst/>
              <a:ahLst/>
              <a:cxnLst/>
              <a:rect r="r" b="b" t="t" l="l"/>
              <a:pathLst>
                <a:path h="473553" w="952591">
                  <a:moveTo>
                    <a:pt x="203200" y="0"/>
                  </a:moveTo>
                  <a:lnTo>
                    <a:pt x="952591" y="0"/>
                  </a:lnTo>
                  <a:lnTo>
                    <a:pt x="749391" y="473553"/>
                  </a:lnTo>
                  <a:lnTo>
                    <a:pt x="0" y="47355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749391" cy="53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49845" y="0"/>
            <a:ext cx="11123371" cy="10287000"/>
            <a:chOff x="0" y="0"/>
            <a:chExt cx="1292476" cy="11952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2476" cy="1195294"/>
            </a:xfrm>
            <a:custGeom>
              <a:avLst/>
              <a:gdLst/>
              <a:ahLst/>
              <a:cxnLst/>
              <a:rect r="r" b="b" t="t" l="l"/>
              <a:pathLst>
                <a:path h="1195294" w="1292476">
                  <a:moveTo>
                    <a:pt x="203200" y="0"/>
                  </a:moveTo>
                  <a:lnTo>
                    <a:pt x="1292476" y="0"/>
                  </a:lnTo>
                  <a:lnTo>
                    <a:pt x="1089276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41841" r="0" b="-2041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24750" y="3683833"/>
            <a:ext cx="6573548" cy="113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0"/>
              </a:lnSpc>
            </a:pPr>
            <a:r>
              <a:rPr lang="en-US" sz="7069" spc="1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  <p:sp>
        <p:nvSpPr>
          <p:cNvPr name="AutoShape 8" id="8"/>
          <p:cNvSpPr/>
          <p:nvPr/>
        </p:nvSpPr>
        <p:spPr>
          <a:xfrm>
            <a:off x="1732613" y="5156506"/>
            <a:ext cx="2050229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1042" y="0"/>
            <a:ext cx="10746332" cy="5322713"/>
            <a:chOff x="0" y="0"/>
            <a:chExt cx="2830310" cy="1401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0310" cy="1401867"/>
            </a:xfrm>
            <a:custGeom>
              <a:avLst/>
              <a:gdLst/>
              <a:ahLst/>
              <a:cxnLst/>
              <a:rect r="r" b="b" t="t" l="l"/>
              <a:pathLst>
                <a:path h="1401867" w="2830310">
                  <a:moveTo>
                    <a:pt x="36021" y="0"/>
                  </a:moveTo>
                  <a:lnTo>
                    <a:pt x="2794288" y="0"/>
                  </a:lnTo>
                  <a:cubicBezTo>
                    <a:pt x="2803842" y="0"/>
                    <a:pt x="2813004" y="3795"/>
                    <a:pt x="2819759" y="10550"/>
                  </a:cubicBezTo>
                  <a:cubicBezTo>
                    <a:pt x="2826514" y="17306"/>
                    <a:pt x="2830310" y="26468"/>
                    <a:pt x="2830310" y="36021"/>
                  </a:cubicBezTo>
                  <a:lnTo>
                    <a:pt x="2830310" y="1365846"/>
                  </a:lnTo>
                  <a:cubicBezTo>
                    <a:pt x="2830310" y="1375399"/>
                    <a:pt x="2826514" y="1384561"/>
                    <a:pt x="2819759" y="1391316"/>
                  </a:cubicBezTo>
                  <a:cubicBezTo>
                    <a:pt x="2813004" y="1398072"/>
                    <a:pt x="2803842" y="1401867"/>
                    <a:pt x="2794288" y="1401867"/>
                  </a:cubicBezTo>
                  <a:lnTo>
                    <a:pt x="36021" y="1401867"/>
                  </a:lnTo>
                  <a:cubicBezTo>
                    <a:pt x="26468" y="1401867"/>
                    <a:pt x="17306" y="1398072"/>
                    <a:pt x="10550" y="1391316"/>
                  </a:cubicBezTo>
                  <a:cubicBezTo>
                    <a:pt x="3795" y="1384561"/>
                    <a:pt x="0" y="1375399"/>
                    <a:pt x="0" y="1365846"/>
                  </a:cubicBezTo>
                  <a:lnTo>
                    <a:pt x="0" y="36021"/>
                  </a:lnTo>
                  <a:cubicBezTo>
                    <a:pt x="0" y="26468"/>
                    <a:pt x="3795" y="17306"/>
                    <a:pt x="10550" y="10550"/>
                  </a:cubicBezTo>
                  <a:cubicBezTo>
                    <a:pt x="17306" y="3795"/>
                    <a:pt x="26468" y="0"/>
                    <a:pt x="36021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30310" cy="14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4933" y="1486639"/>
            <a:ext cx="8115300" cy="228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6"/>
              </a:lnSpc>
            </a:pPr>
            <a:r>
              <a:rPr lang="en-US" sz="7005" spc="16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faced by U.S.</a:t>
            </a:r>
          </a:p>
        </p:txBody>
      </p:sp>
      <p:sp>
        <p:nvSpPr>
          <p:cNvPr name="AutoShape 6" id="6"/>
          <p:cNvSpPr/>
          <p:nvPr/>
        </p:nvSpPr>
        <p:spPr>
          <a:xfrm>
            <a:off x="634933" y="3921160"/>
            <a:ext cx="2025190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6399039"/>
            <a:ext cx="7590865" cy="2859261"/>
            <a:chOff x="0" y="0"/>
            <a:chExt cx="10121154" cy="381234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121154" cy="3812348"/>
              <a:chOff x="0" y="0"/>
              <a:chExt cx="1999240" cy="75305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99240" cy="753056"/>
              </a:xfrm>
              <a:custGeom>
                <a:avLst/>
                <a:gdLst/>
                <a:ahLst/>
                <a:cxnLst/>
                <a:rect r="r" b="b" t="t" l="l"/>
                <a:pathLst>
                  <a:path h="753056" w="1999240">
                    <a:moveTo>
                      <a:pt x="50995" y="0"/>
                    </a:moveTo>
                    <a:lnTo>
                      <a:pt x="1948245" y="0"/>
                    </a:lnTo>
                    <a:cubicBezTo>
                      <a:pt x="1961770" y="0"/>
                      <a:pt x="1974741" y="5373"/>
                      <a:pt x="1984304" y="14936"/>
                    </a:cubicBezTo>
                    <a:cubicBezTo>
                      <a:pt x="1993868" y="24499"/>
                      <a:pt x="1999240" y="37470"/>
                      <a:pt x="1999240" y="50995"/>
                    </a:cubicBezTo>
                    <a:lnTo>
                      <a:pt x="1999240" y="702061"/>
                    </a:lnTo>
                    <a:cubicBezTo>
                      <a:pt x="1999240" y="715586"/>
                      <a:pt x="1993868" y="728557"/>
                      <a:pt x="1984304" y="738120"/>
                    </a:cubicBezTo>
                    <a:cubicBezTo>
                      <a:pt x="1974741" y="747684"/>
                      <a:pt x="1961770" y="753056"/>
                      <a:pt x="1948245" y="753056"/>
                    </a:cubicBezTo>
                    <a:lnTo>
                      <a:pt x="50995" y="753056"/>
                    </a:lnTo>
                    <a:cubicBezTo>
                      <a:pt x="37470" y="753056"/>
                      <a:pt x="24499" y="747684"/>
                      <a:pt x="14936" y="738120"/>
                    </a:cubicBezTo>
                    <a:cubicBezTo>
                      <a:pt x="5373" y="728557"/>
                      <a:pt x="0" y="715586"/>
                      <a:pt x="0" y="702061"/>
                    </a:cubicBezTo>
                    <a:lnTo>
                      <a:pt x="0" y="50995"/>
                    </a:lnTo>
                    <a:cubicBezTo>
                      <a:pt x="0" y="37470"/>
                      <a:pt x="5373" y="24499"/>
                      <a:pt x="14936" y="14936"/>
                    </a:cubicBezTo>
                    <a:cubicBezTo>
                      <a:pt x="24499" y="5373"/>
                      <a:pt x="37470" y="0"/>
                      <a:pt x="50995" y="0"/>
                    </a:cubicBezTo>
                    <a:close/>
                  </a:path>
                </a:pathLst>
              </a:custGeom>
              <a:solidFill>
                <a:srgbClr val="2B485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1999240" cy="810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20250" y="492202"/>
              <a:ext cx="778439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7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Huge Reliance on Imports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33968" y="1381198"/>
              <a:ext cx="8866936" cy="2046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spc="26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U.S. imports 3% of its electricity primarily from Canada and Mexico which accounts for approximately 70TWh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68435" y="6399039"/>
            <a:ext cx="7590865" cy="2859261"/>
            <a:chOff x="0" y="0"/>
            <a:chExt cx="10121154" cy="381234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121154" cy="3812348"/>
              <a:chOff x="0" y="0"/>
              <a:chExt cx="1999240" cy="75305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99240" cy="753056"/>
              </a:xfrm>
              <a:custGeom>
                <a:avLst/>
                <a:gdLst/>
                <a:ahLst/>
                <a:cxnLst/>
                <a:rect r="r" b="b" t="t" l="l"/>
                <a:pathLst>
                  <a:path h="753056" w="1999240">
                    <a:moveTo>
                      <a:pt x="50995" y="0"/>
                    </a:moveTo>
                    <a:lnTo>
                      <a:pt x="1948245" y="0"/>
                    </a:lnTo>
                    <a:cubicBezTo>
                      <a:pt x="1961770" y="0"/>
                      <a:pt x="1974741" y="5373"/>
                      <a:pt x="1984304" y="14936"/>
                    </a:cubicBezTo>
                    <a:cubicBezTo>
                      <a:pt x="1993868" y="24499"/>
                      <a:pt x="1999240" y="37470"/>
                      <a:pt x="1999240" y="50995"/>
                    </a:cubicBezTo>
                    <a:lnTo>
                      <a:pt x="1999240" y="702061"/>
                    </a:lnTo>
                    <a:cubicBezTo>
                      <a:pt x="1999240" y="715586"/>
                      <a:pt x="1993868" y="728557"/>
                      <a:pt x="1984304" y="738120"/>
                    </a:cubicBezTo>
                    <a:cubicBezTo>
                      <a:pt x="1974741" y="747684"/>
                      <a:pt x="1961770" y="753056"/>
                      <a:pt x="1948245" y="753056"/>
                    </a:cubicBezTo>
                    <a:lnTo>
                      <a:pt x="50995" y="753056"/>
                    </a:lnTo>
                    <a:cubicBezTo>
                      <a:pt x="37470" y="753056"/>
                      <a:pt x="24499" y="747684"/>
                      <a:pt x="14936" y="738120"/>
                    </a:cubicBezTo>
                    <a:cubicBezTo>
                      <a:pt x="5373" y="728557"/>
                      <a:pt x="0" y="715586"/>
                      <a:pt x="0" y="702061"/>
                    </a:cubicBezTo>
                    <a:lnTo>
                      <a:pt x="0" y="50995"/>
                    </a:lnTo>
                    <a:cubicBezTo>
                      <a:pt x="0" y="37470"/>
                      <a:pt x="5373" y="24499"/>
                      <a:pt x="14936" y="14936"/>
                    </a:cubicBezTo>
                    <a:cubicBezTo>
                      <a:pt x="24499" y="5373"/>
                      <a:pt x="37470" y="0"/>
                      <a:pt x="50995" y="0"/>
                    </a:cubicBezTo>
                    <a:close/>
                  </a:path>
                </a:pathLst>
              </a:custGeom>
              <a:solidFill>
                <a:srgbClr val="2B485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999240" cy="810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620250" y="492202"/>
              <a:ext cx="778439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7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Dependence on Fossil Fuel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33968" y="1381198"/>
              <a:ext cx="8866936" cy="2046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spc="26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As of 2023, fossil fuel accounted for 60% (NG (40%), Coal (20%)) of total US energy needs leading to 74% of total carbon emissions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144000" y="0"/>
            <a:ext cx="9146260" cy="5322713"/>
          </a:xfrm>
          <a:custGeom>
            <a:avLst/>
            <a:gdLst/>
            <a:ahLst/>
            <a:cxnLst/>
            <a:rect r="r" b="b" t="t" l="l"/>
            <a:pathLst>
              <a:path h="5322713" w="9146260">
                <a:moveTo>
                  <a:pt x="0" y="0"/>
                </a:moveTo>
                <a:lnTo>
                  <a:pt x="9146260" y="0"/>
                </a:lnTo>
                <a:lnTo>
                  <a:pt x="9146260" y="5322713"/>
                </a:lnTo>
                <a:lnTo>
                  <a:pt x="0" y="532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3" r="0" b="-947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1042" y="0"/>
            <a:ext cx="10746332" cy="5322713"/>
            <a:chOff x="0" y="0"/>
            <a:chExt cx="2830310" cy="1401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0310" cy="1401867"/>
            </a:xfrm>
            <a:custGeom>
              <a:avLst/>
              <a:gdLst/>
              <a:ahLst/>
              <a:cxnLst/>
              <a:rect r="r" b="b" t="t" l="l"/>
              <a:pathLst>
                <a:path h="1401867" w="2830310">
                  <a:moveTo>
                    <a:pt x="36021" y="0"/>
                  </a:moveTo>
                  <a:lnTo>
                    <a:pt x="2794288" y="0"/>
                  </a:lnTo>
                  <a:cubicBezTo>
                    <a:pt x="2803842" y="0"/>
                    <a:pt x="2813004" y="3795"/>
                    <a:pt x="2819759" y="10550"/>
                  </a:cubicBezTo>
                  <a:cubicBezTo>
                    <a:pt x="2826514" y="17306"/>
                    <a:pt x="2830310" y="26468"/>
                    <a:pt x="2830310" y="36021"/>
                  </a:cubicBezTo>
                  <a:lnTo>
                    <a:pt x="2830310" y="1365846"/>
                  </a:lnTo>
                  <a:cubicBezTo>
                    <a:pt x="2830310" y="1375399"/>
                    <a:pt x="2826514" y="1384561"/>
                    <a:pt x="2819759" y="1391316"/>
                  </a:cubicBezTo>
                  <a:cubicBezTo>
                    <a:pt x="2813004" y="1398072"/>
                    <a:pt x="2803842" y="1401867"/>
                    <a:pt x="2794288" y="1401867"/>
                  </a:cubicBezTo>
                  <a:lnTo>
                    <a:pt x="36021" y="1401867"/>
                  </a:lnTo>
                  <a:cubicBezTo>
                    <a:pt x="26468" y="1401867"/>
                    <a:pt x="17306" y="1398072"/>
                    <a:pt x="10550" y="1391316"/>
                  </a:cubicBezTo>
                  <a:cubicBezTo>
                    <a:pt x="3795" y="1384561"/>
                    <a:pt x="0" y="1375399"/>
                    <a:pt x="0" y="1365846"/>
                  </a:cubicBezTo>
                  <a:lnTo>
                    <a:pt x="0" y="36021"/>
                  </a:lnTo>
                  <a:cubicBezTo>
                    <a:pt x="0" y="26468"/>
                    <a:pt x="3795" y="17306"/>
                    <a:pt x="10550" y="10550"/>
                  </a:cubicBezTo>
                  <a:cubicBezTo>
                    <a:pt x="17306" y="3795"/>
                    <a:pt x="26468" y="0"/>
                    <a:pt x="36021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30310" cy="145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34933" y="3921160"/>
            <a:ext cx="2025190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6024945"/>
            <a:ext cx="7590865" cy="3640311"/>
            <a:chOff x="0" y="0"/>
            <a:chExt cx="10121154" cy="48537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121154" cy="4853748"/>
              <a:chOff x="0" y="0"/>
              <a:chExt cx="1999240" cy="95876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99240" cy="958765"/>
              </a:xfrm>
              <a:custGeom>
                <a:avLst/>
                <a:gdLst/>
                <a:ahLst/>
                <a:cxnLst/>
                <a:rect r="r" b="b" t="t" l="l"/>
                <a:pathLst>
                  <a:path h="958765" w="1999240">
                    <a:moveTo>
                      <a:pt x="50995" y="0"/>
                    </a:moveTo>
                    <a:lnTo>
                      <a:pt x="1948245" y="0"/>
                    </a:lnTo>
                    <a:cubicBezTo>
                      <a:pt x="1961770" y="0"/>
                      <a:pt x="1974741" y="5373"/>
                      <a:pt x="1984304" y="14936"/>
                    </a:cubicBezTo>
                    <a:cubicBezTo>
                      <a:pt x="1993868" y="24499"/>
                      <a:pt x="1999240" y="37470"/>
                      <a:pt x="1999240" y="50995"/>
                    </a:cubicBezTo>
                    <a:lnTo>
                      <a:pt x="1999240" y="907770"/>
                    </a:lnTo>
                    <a:cubicBezTo>
                      <a:pt x="1999240" y="921295"/>
                      <a:pt x="1993868" y="934266"/>
                      <a:pt x="1984304" y="943829"/>
                    </a:cubicBezTo>
                    <a:cubicBezTo>
                      <a:pt x="1974741" y="953392"/>
                      <a:pt x="1961770" y="958765"/>
                      <a:pt x="1948245" y="958765"/>
                    </a:cubicBezTo>
                    <a:lnTo>
                      <a:pt x="50995" y="958765"/>
                    </a:lnTo>
                    <a:cubicBezTo>
                      <a:pt x="37470" y="958765"/>
                      <a:pt x="24499" y="953392"/>
                      <a:pt x="14936" y="943829"/>
                    </a:cubicBezTo>
                    <a:cubicBezTo>
                      <a:pt x="5373" y="934266"/>
                      <a:pt x="0" y="921295"/>
                      <a:pt x="0" y="907770"/>
                    </a:cubicBezTo>
                    <a:lnTo>
                      <a:pt x="0" y="50995"/>
                    </a:lnTo>
                    <a:cubicBezTo>
                      <a:pt x="0" y="37470"/>
                      <a:pt x="5373" y="24499"/>
                      <a:pt x="14936" y="14936"/>
                    </a:cubicBezTo>
                    <a:cubicBezTo>
                      <a:pt x="24499" y="5373"/>
                      <a:pt x="37470" y="0"/>
                      <a:pt x="50995" y="0"/>
                    </a:cubicBezTo>
                    <a:close/>
                  </a:path>
                </a:pathLst>
              </a:custGeom>
              <a:solidFill>
                <a:srgbClr val="2B485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1999240" cy="10159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20250" y="492202"/>
              <a:ext cx="778439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7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Transmission Bottlenecks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33968" y="1381198"/>
              <a:ext cx="8866936" cy="308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spc="26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The U.S. faces challenges like transmission congestion and limited grid interconnections, raising electricity costs and limiting the flow of power from regions with abundant generation to high-demand areas.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40305" y="6024945"/>
            <a:ext cx="7590865" cy="3354561"/>
            <a:chOff x="0" y="0"/>
            <a:chExt cx="10121154" cy="447274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121154" cy="4472748"/>
              <a:chOff x="0" y="0"/>
              <a:chExt cx="1999240" cy="88350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99240" cy="883506"/>
              </a:xfrm>
              <a:custGeom>
                <a:avLst/>
                <a:gdLst/>
                <a:ahLst/>
                <a:cxnLst/>
                <a:rect r="r" b="b" t="t" l="l"/>
                <a:pathLst>
                  <a:path h="883506" w="1999240">
                    <a:moveTo>
                      <a:pt x="50995" y="0"/>
                    </a:moveTo>
                    <a:lnTo>
                      <a:pt x="1948245" y="0"/>
                    </a:lnTo>
                    <a:cubicBezTo>
                      <a:pt x="1961770" y="0"/>
                      <a:pt x="1974741" y="5373"/>
                      <a:pt x="1984304" y="14936"/>
                    </a:cubicBezTo>
                    <a:cubicBezTo>
                      <a:pt x="1993868" y="24499"/>
                      <a:pt x="1999240" y="37470"/>
                      <a:pt x="1999240" y="50995"/>
                    </a:cubicBezTo>
                    <a:lnTo>
                      <a:pt x="1999240" y="832511"/>
                    </a:lnTo>
                    <a:cubicBezTo>
                      <a:pt x="1999240" y="846035"/>
                      <a:pt x="1993868" y="859006"/>
                      <a:pt x="1984304" y="868570"/>
                    </a:cubicBezTo>
                    <a:cubicBezTo>
                      <a:pt x="1974741" y="878133"/>
                      <a:pt x="1961770" y="883506"/>
                      <a:pt x="1948245" y="883506"/>
                    </a:cubicBezTo>
                    <a:lnTo>
                      <a:pt x="50995" y="883506"/>
                    </a:lnTo>
                    <a:cubicBezTo>
                      <a:pt x="37470" y="883506"/>
                      <a:pt x="24499" y="878133"/>
                      <a:pt x="14936" y="868570"/>
                    </a:cubicBezTo>
                    <a:cubicBezTo>
                      <a:pt x="5373" y="859006"/>
                      <a:pt x="0" y="846035"/>
                      <a:pt x="0" y="832511"/>
                    </a:cubicBezTo>
                    <a:lnTo>
                      <a:pt x="0" y="50995"/>
                    </a:lnTo>
                    <a:cubicBezTo>
                      <a:pt x="0" y="37470"/>
                      <a:pt x="5373" y="24499"/>
                      <a:pt x="14936" y="14936"/>
                    </a:cubicBezTo>
                    <a:cubicBezTo>
                      <a:pt x="24499" y="5373"/>
                      <a:pt x="37470" y="0"/>
                      <a:pt x="50995" y="0"/>
                    </a:cubicBezTo>
                    <a:close/>
                  </a:path>
                </a:pathLst>
              </a:custGeom>
              <a:solidFill>
                <a:srgbClr val="2B485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999240" cy="940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20250" y="492202"/>
              <a:ext cx="7784395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7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Climate Change and Environmental Impact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33968" y="2041598"/>
              <a:ext cx="8866936" cy="2046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spc="26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The U.S. faces growing pressure to meet Paris Agreement climate goals, while fossil fuel plants like coal and nuclear are major sources in U.S.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740305" y="0"/>
            <a:ext cx="8547695" cy="5322713"/>
          </a:xfrm>
          <a:custGeom>
            <a:avLst/>
            <a:gdLst/>
            <a:ahLst/>
            <a:cxnLst/>
            <a:rect r="r" b="b" t="t" l="l"/>
            <a:pathLst>
              <a:path h="5322713" w="8547695">
                <a:moveTo>
                  <a:pt x="0" y="0"/>
                </a:moveTo>
                <a:lnTo>
                  <a:pt x="8547695" y="0"/>
                </a:lnTo>
                <a:lnTo>
                  <a:pt x="8547695" y="5322713"/>
                </a:lnTo>
                <a:lnTo>
                  <a:pt x="0" y="532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96" r="0" b="-359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34933" y="1486639"/>
            <a:ext cx="8115300" cy="228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6"/>
              </a:lnSpc>
            </a:pPr>
            <a:r>
              <a:rPr lang="en-US" sz="7005" spc="16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faced by U.S.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98147" y="0"/>
            <a:ext cx="13035755" cy="10815302"/>
            <a:chOff x="0" y="0"/>
            <a:chExt cx="802873" cy="666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2873" cy="666116"/>
            </a:xfrm>
            <a:custGeom>
              <a:avLst/>
              <a:gdLst/>
              <a:ahLst/>
              <a:cxnLst/>
              <a:rect r="r" b="b" t="t" l="l"/>
              <a:pathLst>
                <a:path h="666116" w="802873">
                  <a:moveTo>
                    <a:pt x="599673" y="0"/>
                  </a:moveTo>
                  <a:lnTo>
                    <a:pt x="0" y="0"/>
                  </a:lnTo>
                  <a:lnTo>
                    <a:pt x="203200" y="666116"/>
                  </a:lnTo>
                  <a:lnTo>
                    <a:pt x="802873" y="666116"/>
                  </a:lnTo>
                  <a:lnTo>
                    <a:pt x="599673" y="0"/>
                  </a:lnTo>
                  <a:close/>
                </a:path>
              </a:pathLst>
            </a:custGeom>
            <a:blipFill>
              <a:blip r:embed="rId2"/>
              <a:stretch>
                <a:fillRect l="-12205" t="0" r="-1220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52398" y="4676318"/>
            <a:ext cx="18064653" cy="4581982"/>
            <a:chOff x="0" y="0"/>
            <a:chExt cx="4757769" cy="1206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57769" cy="1206777"/>
            </a:xfrm>
            <a:custGeom>
              <a:avLst/>
              <a:gdLst/>
              <a:ahLst/>
              <a:cxnLst/>
              <a:rect r="r" b="b" t="t" l="l"/>
              <a:pathLst>
                <a:path h="1206777" w="4757769">
                  <a:moveTo>
                    <a:pt x="21857" y="0"/>
                  </a:moveTo>
                  <a:lnTo>
                    <a:pt x="4735912" y="0"/>
                  </a:lnTo>
                  <a:cubicBezTo>
                    <a:pt x="4741708" y="0"/>
                    <a:pt x="4747268" y="2303"/>
                    <a:pt x="4751367" y="6402"/>
                  </a:cubicBezTo>
                  <a:cubicBezTo>
                    <a:pt x="4755466" y="10501"/>
                    <a:pt x="4757769" y="16060"/>
                    <a:pt x="4757769" y="21857"/>
                  </a:cubicBezTo>
                  <a:lnTo>
                    <a:pt x="4757769" y="1184920"/>
                  </a:lnTo>
                  <a:cubicBezTo>
                    <a:pt x="4757769" y="1196991"/>
                    <a:pt x="4747983" y="1206777"/>
                    <a:pt x="4735912" y="1206777"/>
                  </a:cubicBezTo>
                  <a:lnTo>
                    <a:pt x="21857" y="1206777"/>
                  </a:lnTo>
                  <a:cubicBezTo>
                    <a:pt x="9786" y="1206777"/>
                    <a:pt x="0" y="1196991"/>
                    <a:pt x="0" y="1184920"/>
                  </a:cubicBezTo>
                  <a:lnTo>
                    <a:pt x="0" y="21857"/>
                  </a:lnTo>
                  <a:cubicBezTo>
                    <a:pt x="0" y="9786"/>
                    <a:pt x="9786" y="0"/>
                    <a:pt x="21857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757769" cy="1263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190861" y="3850579"/>
            <a:ext cx="2025190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50308" y="1567819"/>
            <a:ext cx="6016925" cy="228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6"/>
              </a:lnSpc>
            </a:pPr>
            <a:r>
              <a:rPr lang="en-US" sz="7005" spc="16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Context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452" y="5312401"/>
            <a:ext cx="968415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1452" y="5893423"/>
            <a:ext cx="2977318" cy="100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Rising Energy  Consumption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02130" y="5312401"/>
            <a:ext cx="968415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02130" y="5893423"/>
            <a:ext cx="2977318" cy="100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Energy Independence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21721" y="5312401"/>
            <a:ext cx="968415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21721" y="5893423"/>
            <a:ext cx="4714209" cy="201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Affordable Clean Energy</a:t>
            </a:r>
          </a:p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(UN Sustainable Goal)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596877" y="4070613"/>
            <a:ext cx="9401164" cy="7308453"/>
            <a:chOff x="0" y="0"/>
            <a:chExt cx="2476027" cy="1924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6027" cy="1924860"/>
            </a:xfrm>
            <a:custGeom>
              <a:avLst/>
              <a:gdLst/>
              <a:ahLst/>
              <a:cxnLst/>
              <a:rect r="r" b="b" t="t" l="l"/>
              <a:pathLst>
                <a:path h="1924860" w="2476027">
                  <a:moveTo>
                    <a:pt x="203200" y="0"/>
                  </a:moveTo>
                  <a:lnTo>
                    <a:pt x="2476027" y="0"/>
                  </a:lnTo>
                  <a:lnTo>
                    <a:pt x="2272827" y="1924860"/>
                  </a:lnTo>
                  <a:lnTo>
                    <a:pt x="0" y="192486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2272827" cy="1972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7269" y="5143500"/>
            <a:ext cx="7640211" cy="4636082"/>
            <a:chOff x="0" y="0"/>
            <a:chExt cx="1183669" cy="718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3669" cy="718250"/>
            </a:xfrm>
            <a:custGeom>
              <a:avLst/>
              <a:gdLst/>
              <a:ahLst/>
              <a:cxnLst/>
              <a:rect r="r" b="b" t="t" l="l"/>
              <a:pathLst>
                <a:path h="718250" w="1183669">
                  <a:moveTo>
                    <a:pt x="23306" y="0"/>
                  </a:moveTo>
                  <a:lnTo>
                    <a:pt x="1160362" y="0"/>
                  </a:lnTo>
                  <a:cubicBezTo>
                    <a:pt x="1173234" y="0"/>
                    <a:pt x="1183669" y="10435"/>
                    <a:pt x="1183669" y="23306"/>
                  </a:cubicBezTo>
                  <a:lnTo>
                    <a:pt x="1183669" y="694944"/>
                  </a:lnTo>
                  <a:cubicBezTo>
                    <a:pt x="1183669" y="707816"/>
                    <a:pt x="1173234" y="718250"/>
                    <a:pt x="1160362" y="718250"/>
                  </a:cubicBezTo>
                  <a:lnTo>
                    <a:pt x="23306" y="718250"/>
                  </a:lnTo>
                  <a:cubicBezTo>
                    <a:pt x="17125" y="718250"/>
                    <a:pt x="11197" y="715795"/>
                    <a:pt x="6826" y="711424"/>
                  </a:cubicBezTo>
                  <a:cubicBezTo>
                    <a:pt x="2455" y="707053"/>
                    <a:pt x="0" y="701125"/>
                    <a:pt x="0" y="694944"/>
                  </a:cubicBezTo>
                  <a:lnTo>
                    <a:pt x="0" y="23306"/>
                  </a:lnTo>
                  <a:cubicBezTo>
                    <a:pt x="0" y="10435"/>
                    <a:pt x="10435" y="0"/>
                    <a:pt x="2330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932" r="0" b="-4932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28700" y="2049695"/>
            <a:ext cx="2315587" cy="0"/>
          </a:xfrm>
          <a:prstGeom prst="line">
            <a:avLst/>
          </a:prstGeom>
          <a:ln cap="flat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030520"/>
            <a:ext cx="626865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000" spc="144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Product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95300"/>
            <a:ext cx="74787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Energy Efficiency Dashboard</a:t>
            </a:r>
          </a:p>
        </p:txBody>
      </p:sp>
      <p:grpSp>
        <p:nvGrpSpPr>
          <p:cNvPr name="Group 10" id="10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07479" y="183194"/>
            <a:ext cx="8751821" cy="4960306"/>
            <a:chOff x="0" y="0"/>
            <a:chExt cx="1355886" cy="7684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5886" cy="768481"/>
            </a:xfrm>
            <a:custGeom>
              <a:avLst/>
              <a:gdLst/>
              <a:ahLst/>
              <a:cxnLst/>
              <a:rect r="r" b="b" t="t" l="l"/>
              <a:pathLst>
                <a:path h="768481" w="1355886">
                  <a:moveTo>
                    <a:pt x="20346" y="0"/>
                  </a:moveTo>
                  <a:lnTo>
                    <a:pt x="1335540" y="0"/>
                  </a:lnTo>
                  <a:cubicBezTo>
                    <a:pt x="1346777" y="0"/>
                    <a:pt x="1355886" y="9109"/>
                    <a:pt x="1355886" y="20346"/>
                  </a:cubicBezTo>
                  <a:lnTo>
                    <a:pt x="1355886" y="748135"/>
                  </a:lnTo>
                  <a:cubicBezTo>
                    <a:pt x="1355886" y="753531"/>
                    <a:pt x="1353742" y="758706"/>
                    <a:pt x="1349927" y="762522"/>
                  </a:cubicBezTo>
                  <a:cubicBezTo>
                    <a:pt x="1346111" y="766338"/>
                    <a:pt x="1340936" y="768481"/>
                    <a:pt x="1335540" y="768481"/>
                  </a:cubicBezTo>
                  <a:lnTo>
                    <a:pt x="20346" y="768481"/>
                  </a:lnTo>
                  <a:cubicBezTo>
                    <a:pt x="14950" y="768481"/>
                    <a:pt x="9775" y="766338"/>
                    <a:pt x="5959" y="762522"/>
                  </a:cubicBezTo>
                  <a:cubicBezTo>
                    <a:pt x="2144" y="758706"/>
                    <a:pt x="0" y="753531"/>
                    <a:pt x="0" y="748135"/>
                  </a:cubicBezTo>
                  <a:lnTo>
                    <a:pt x="0" y="20346"/>
                  </a:lnTo>
                  <a:cubicBezTo>
                    <a:pt x="0" y="14950"/>
                    <a:pt x="2144" y="9775"/>
                    <a:pt x="5959" y="5959"/>
                  </a:cubicBezTo>
                  <a:cubicBezTo>
                    <a:pt x="9775" y="2144"/>
                    <a:pt x="14950" y="0"/>
                    <a:pt x="20346" y="0"/>
                  </a:cubicBezTo>
                  <a:close/>
                </a:path>
              </a:pathLst>
            </a:custGeom>
            <a:blipFill>
              <a:blip r:embed="rId3"/>
              <a:stretch>
                <a:fillRect l="-3722" t="0" r="-3722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727694" y="5364544"/>
            <a:ext cx="8531606" cy="459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Overview Dashboard: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Insights on energy metrics like generation, consumption, efficiency, and seasonal trends.  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Generation Dashboard: 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Analysis of electricity generation by source and region, with distinction between renewable and non-renewable, filtered by elevation.  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Consumption Dashboard:</a:t>
            </a: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Visualization of total consumption, revenue, average rates, and sector-wise energy distribution, highlighting state and sector variations.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6214399" y="-568389"/>
            <a:ext cx="11709920" cy="10855389"/>
            <a:chOff x="0" y="0"/>
            <a:chExt cx="693921" cy="643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3921" cy="643282"/>
            </a:xfrm>
            <a:custGeom>
              <a:avLst/>
              <a:gdLst/>
              <a:ahLst/>
              <a:cxnLst/>
              <a:rect r="r" b="b" t="t" l="l"/>
              <a:pathLst>
                <a:path h="643282" w="693921">
                  <a:moveTo>
                    <a:pt x="203200" y="0"/>
                  </a:moveTo>
                  <a:lnTo>
                    <a:pt x="693921" y="0"/>
                  </a:lnTo>
                  <a:lnTo>
                    <a:pt x="490721" y="643282"/>
                  </a:lnTo>
                  <a:lnTo>
                    <a:pt x="0" y="6432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490721" cy="700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73117" y="1047750"/>
            <a:ext cx="6095117" cy="228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Product Benefit</a:t>
            </a:r>
          </a:p>
        </p:txBody>
      </p:sp>
      <p:sp>
        <p:nvSpPr>
          <p:cNvPr name="AutoShape 6" id="6"/>
          <p:cNvSpPr/>
          <p:nvPr/>
        </p:nvSpPr>
        <p:spPr>
          <a:xfrm>
            <a:off x="15018004" y="3330575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4901254" y="3907375"/>
            <a:ext cx="12358046" cy="5030920"/>
            <a:chOff x="0" y="0"/>
            <a:chExt cx="3254794" cy="13250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4794" cy="1325016"/>
            </a:xfrm>
            <a:custGeom>
              <a:avLst/>
              <a:gdLst/>
              <a:ahLst/>
              <a:cxnLst/>
              <a:rect r="r" b="b" t="t" l="l"/>
              <a:pathLst>
                <a:path h="1325016" w="3254794">
                  <a:moveTo>
                    <a:pt x="31950" y="0"/>
                  </a:moveTo>
                  <a:lnTo>
                    <a:pt x="3222844" y="0"/>
                  </a:lnTo>
                  <a:cubicBezTo>
                    <a:pt x="3240490" y="0"/>
                    <a:pt x="3254794" y="14304"/>
                    <a:pt x="3254794" y="31950"/>
                  </a:cubicBezTo>
                  <a:lnTo>
                    <a:pt x="3254794" y="1293066"/>
                  </a:lnTo>
                  <a:cubicBezTo>
                    <a:pt x="3254794" y="1310711"/>
                    <a:pt x="3240490" y="1325016"/>
                    <a:pt x="3222844" y="1325016"/>
                  </a:cubicBezTo>
                  <a:lnTo>
                    <a:pt x="31950" y="1325016"/>
                  </a:lnTo>
                  <a:cubicBezTo>
                    <a:pt x="14304" y="1325016"/>
                    <a:pt x="0" y="1310711"/>
                    <a:pt x="0" y="1293066"/>
                  </a:cubicBezTo>
                  <a:lnTo>
                    <a:pt x="0" y="31950"/>
                  </a:lnTo>
                  <a:cubicBezTo>
                    <a:pt x="0" y="14304"/>
                    <a:pt x="14304" y="0"/>
                    <a:pt x="31950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4794" cy="1382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33814" y="2704425"/>
            <a:ext cx="10323416" cy="6786240"/>
          </a:xfrm>
          <a:custGeom>
            <a:avLst/>
            <a:gdLst/>
            <a:ahLst/>
            <a:cxnLst/>
            <a:rect r="r" b="b" t="t" l="l"/>
            <a:pathLst>
              <a:path h="6786240" w="10323416">
                <a:moveTo>
                  <a:pt x="0" y="0"/>
                </a:moveTo>
                <a:lnTo>
                  <a:pt x="10323416" y="0"/>
                </a:lnTo>
                <a:lnTo>
                  <a:pt x="10323416" y="6786241"/>
                </a:lnTo>
                <a:lnTo>
                  <a:pt x="0" y="67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89" t="0" r="-768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812800" y="5060760"/>
            <a:ext cx="5932061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Data-Driven Insights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Cost Insights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Performance Monitoring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Informed Decision Making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Environmental Impact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3508" y="6207936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5" y="0"/>
                </a:lnTo>
                <a:lnTo>
                  <a:pt x="6073105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222747" y="-1397773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8125" y="4079064"/>
            <a:ext cx="14311750" cy="2128873"/>
          </a:xfrm>
          <a:custGeom>
            <a:avLst/>
            <a:gdLst/>
            <a:ahLst/>
            <a:cxnLst/>
            <a:rect r="r" b="b" t="t" l="l"/>
            <a:pathLst>
              <a:path h="2128873" w="14311750">
                <a:moveTo>
                  <a:pt x="0" y="0"/>
                </a:moveTo>
                <a:lnTo>
                  <a:pt x="14311750" y="0"/>
                </a:lnTo>
                <a:lnTo>
                  <a:pt x="14311750" y="2128872"/>
                </a:lnTo>
                <a:lnTo>
                  <a:pt x="0" y="2128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88125" y="750257"/>
            <a:ext cx="6095117" cy="228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</a:t>
            </a:r>
          </a:p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Flow</a:t>
            </a:r>
          </a:p>
        </p:txBody>
      </p:sp>
      <p:sp>
        <p:nvSpPr>
          <p:cNvPr name="AutoShape 6" id="6"/>
          <p:cNvSpPr/>
          <p:nvPr/>
        </p:nvSpPr>
        <p:spPr>
          <a:xfrm>
            <a:off x="1988125" y="3367874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335" y="5612130"/>
            <a:ext cx="2315587" cy="0"/>
          </a:xfrm>
          <a:prstGeom prst="line">
            <a:avLst/>
          </a:prstGeom>
          <a:ln cap="flat" w="762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7313848">
            <a:off x="-1407213" y="8915289"/>
            <a:ext cx="2814427" cy="1792805"/>
            <a:chOff x="0" y="0"/>
            <a:chExt cx="861066" cy="5485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1066" cy="548504"/>
            </a:xfrm>
            <a:custGeom>
              <a:avLst/>
              <a:gdLst/>
              <a:ahLst/>
              <a:cxnLst/>
              <a:rect r="r" b="b" t="t" l="l"/>
              <a:pathLst>
                <a:path h="548504" w="861066">
                  <a:moveTo>
                    <a:pt x="430533" y="0"/>
                  </a:moveTo>
                  <a:lnTo>
                    <a:pt x="861066" y="548504"/>
                  </a:lnTo>
                  <a:lnTo>
                    <a:pt x="0" y="548504"/>
                  </a:lnTo>
                  <a:lnTo>
                    <a:pt x="430533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4542" y="207037"/>
              <a:ext cx="591983" cy="30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58501" y="0"/>
            <a:ext cx="11533701" cy="10287000"/>
          </a:xfrm>
          <a:custGeom>
            <a:avLst/>
            <a:gdLst/>
            <a:ahLst/>
            <a:cxnLst/>
            <a:rect r="r" b="b" t="t" l="l"/>
            <a:pathLst>
              <a:path h="10287000" w="11533701">
                <a:moveTo>
                  <a:pt x="0" y="0"/>
                </a:moveTo>
                <a:lnTo>
                  <a:pt x="11533702" y="0"/>
                </a:lnTo>
                <a:lnTo>
                  <a:pt x="115337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4" r="0" b="-108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335" y="4655820"/>
            <a:ext cx="4838251" cy="91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5699" spc="136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DAGTjc9Zt54</dc:identifier>
  <dcterms:modified xsi:type="dcterms:W3CDTF">2011-08-01T06:04:30Z</dcterms:modified>
  <cp:revision>1</cp:revision>
  <dc:title>Energy Efficiency</dc:title>
</cp:coreProperties>
</file>